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60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smtClean="0"/>
              <a:t>Click to edit Master subtitle style</a:t>
            </a:r>
            <a:endParaRPr kumimoji="0" lang="en-US"/>
          </a:p>
        </p:txBody>
      </p:sp>
      <p:sp>
        <p:nvSpPr>
          <p:cNvPr id="28" name="Date Placeholder 27"/>
          <p:cNvSpPr>
            <a:spLocks noGrp="1"/>
          </p:cNvSpPr>
          <p:nvPr>
            <p:ph type="dt" sz="half" idx="10"/>
          </p:nvPr>
        </p:nvSpPr>
        <p:spPr/>
        <p:txBody>
          <a:bodyPr/>
          <a:lstStyle/>
          <a:p>
            <a:fld id="{13A7B071-D893-024E-9DDE-63C25F36B74B}" type="datetimeFigureOut">
              <a:rPr lang="en-US" smtClean="0"/>
              <a:t>2/24/2014</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3A3981-36B9-3342-995C-4CCC866C21A9}"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CA"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13A7B071-D893-024E-9DDE-63C25F36B74B}" type="datetimeFigureOut">
              <a:rPr lang="en-US" smtClean="0"/>
              <a:t>2/24/2014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A3981-36B9-3342-995C-4CCC866C21A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EA3A3981-36B9-3342-995C-4CCC866C21A9}"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13A7B071-D893-024E-9DDE-63C25F36B74B}" type="datetimeFigureOut">
              <a:rPr lang="en-US" smtClean="0"/>
              <a:t>2/24/2014</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CA"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CA" smtClean="0"/>
              <a:t>Click to edit Master title style</a:t>
            </a:r>
            <a:endParaRPr kumimoji="0" lang="en-US"/>
          </a:p>
        </p:txBody>
      </p:sp>
      <p:sp>
        <p:nvSpPr>
          <p:cNvPr id="4" name="Date Placeholder 3"/>
          <p:cNvSpPr>
            <a:spLocks noGrp="1"/>
          </p:cNvSpPr>
          <p:nvPr>
            <p:ph type="dt" sz="half" idx="10"/>
          </p:nvPr>
        </p:nvSpPr>
        <p:spPr/>
        <p:txBody>
          <a:bodyPr/>
          <a:lstStyle/>
          <a:p>
            <a:fld id="{13A7B071-D893-024E-9DDE-63C25F36B74B}" type="datetimeFigureOut">
              <a:rPr lang="en-US" smtClean="0"/>
              <a:t>2/24/2014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EA3A3981-36B9-3342-995C-4CCC866C21A9}"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3A7B071-D893-024E-9DDE-63C25F36B74B}" type="datetimeFigureOut">
              <a:rPr lang="en-US" smtClean="0"/>
              <a:t>2/24/2014</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EA3A3981-36B9-3342-995C-4CCC866C21A9}"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CA"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CA"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13A7B071-D893-024E-9DDE-63C25F36B74B}" type="datetimeFigureOut">
              <a:rPr lang="en-US" smtClean="0"/>
              <a:t>2/24/2014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A3981-36B9-3342-995C-4CCC866C21A9}"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7" name="Date Placeholder 6"/>
          <p:cNvSpPr>
            <a:spLocks noGrp="1"/>
          </p:cNvSpPr>
          <p:nvPr>
            <p:ph type="dt" sz="half" idx="10"/>
          </p:nvPr>
        </p:nvSpPr>
        <p:spPr/>
        <p:txBody>
          <a:bodyPr/>
          <a:lstStyle/>
          <a:p>
            <a:fld id="{13A7B071-D893-024E-9DDE-63C25F36B74B}" type="datetimeFigureOut">
              <a:rPr lang="en-US" smtClean="0"/>
              <a:t>2/24/2014</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EA3A3981-36B9-3342-995C-4CCC866C21A9}" type="slidenum">
              <a:rPr lang="en-US" smtClean="0"/>
              <a:t>‹#›</a:t>
            </a:fld>
            <a:endParaRPr lang="en-US"/>
          </a:p>
        </p:txBody>
      </p:sp>
      <p:sp>
        <p:nvSpPr>
          <p:cNvPr id="23" name="Title 22"/>
          <p:cNvSpPr>
            <a:spLocks noGrp="1"/>
          </p:cNvSpPr>
          <p:nvPr>
            <p:ph type="title"/>
          </p:nvPr>
        </p:nvSpPr>
        <p:spPr/>
        <p:txBody>
          <a:bodyPr rtlCol="0" anchor="b" anchorCtr="0"/>
          <a:lstStyle/>
          <a:p>
            <a:r>
              <a:rPr kumimoji="0" lang="en-CA"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Date Placeholder 2"/>
          <p:cNvSpPr>
            <a:spLocks noGrp="1"/>
          </p:cNvSpPr>
          <p:nvPr>
            <p:ph type="dt" sz="half" idx="10"/>
          </p:nvPr>
        </p:nvSpPr>
        <p:spPr/>
        <p:txBody>
          <a:bodyPr/>
          <a:lstStyle/>
          <a:p>
            <a:fld id="{13A7B071-D893-024E-9DDE-63C25F36B74B}" type="datetimeFigureOut">
              <a:rPr lang="en-US" smtClean="0"/>
              <a:t>2/24/2014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EA3A3981-36B9-3342-995C-4CCC866C21A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3A7B071-D893-024E-9DDE-63C25F36B74B}" type="datetimeFigureOut">
              <a:rPr lang="en-US" smtClean="0"/>
              <a:t>2/24/2014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EA3A3981-36B9-3342-995C-4CCC866C21A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CA"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CA"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EA3A3981-36B9-3342-995C-4CCC866C21A9}"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13A7B071-D893-024E-9DDE-63C25F36B74B}" type="datetimeFigureOut">
              <a:rPr lang="en-US" smtClean="0"/>
              <a:t>2/24/2014</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EA3A3981-36B9-3342-995C-4CCC866C21A9}"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CA"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CA"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CA"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13A7B071-D893-024E-9DDE-63C25F36B74B}" type="datetimeFigureOut">
              <a:rPr lang="en-US" smtClean="0"/>
              <a:t>2/24/2014</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13A7B071-D893-024E-9DDE-63C25F36B74B}" type="datetimeFigureOut">
              <a:rPr lang="en-US" smtClean="0"/>
              <a:t>2/24/2014</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EA3A3981-36B9-3342-995C-4CCC866C21A9}"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CA"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niature-earth.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miniature-earth.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onesecondleft.com" TargetMode="Externa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smtClean="0"/>
          </a:p>
          <a:p>
            <a:r>
              <a:rPr lang="en-US" dirty="0" smtClean="0"/>
              <a:t>Geography grade 8</a:t>
            </a:r>
          </a:p>
          <a:p>
            <a:r>
              <a:rPr lang="en-US" dirty="0" smtClean="0"/>
              <a:t>unit: Patterns in human geography</a:t>
            </a:r>
            <a:endParaRPr lang="en-US" dirty="0"/>
          </a:p>
        </p:txBody>
      </p:sp>
      <p:sp>
        <p:nvSpPr>
          <p:cNvPr id="3" name="Title 2"/>
          <p:cNvSpPr>
            <a:spLocks noGrp="1"/>
          </p:cNvSpPr>
          <p:nvPr>
            <p:ph type="ctrTitle"/>
          </p:nvPr>
        </p:nvSpPr>
        <p:spPr/>
        <p:txBody>
          <a:bodyPr/>
          <a:lstStyle/>
          <a:p>
            <a:r>
              <a:rPr lang="en-US" dirty="0" smtClean="0"/>
              <a:t>Patterns of Human Settlement</a:t>
            </a:r>
            <a:endParaRPr lang="en-US" dirty="0"/>
          </a:p>
        </p:txBody>
      </p:sp>
    </p:spTree>
    <p:extLst>
      <p:ext uri="{BB962C8B-B14F-4D97-AF65-F5344CB8AC3E}">
        <p14:creationId xmlns:p14="http://schemas.microsoft.com/office/powerpoint/2010/main" val="181453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re i live slide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52" y="800101"/>
            <a:ext cx="8845826" cy="5084004"/>
          </a:xfrm>
          <a:prstGeom prst="rect">
            <a:avLst/>
          </a:prstGeom>
        </p:spPr>
      </p:pic>
    </p:spTree>
    <p:extLst>
      <p:ext uri="{BB962C8B-B14F-4D97-AF65-F5344CB8AC3E}">
        <p14:creationId xmlns:p14="http://schemas.microsoft.com/office/powerpoint/2010/main" val="156824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re i live slide 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6" y="723900"/>
            <a:ext cx="8856870" cy="5233605"/>
          </a:xfrm>
          <a:prstGeom prst="rect">
            <a:avLst/>
          </a:prstGeom>
        </p:spPr>
      </p:pic>
    </p:spTree>
    <p:extLst>
      <p:ext uri="{BB962C8B-B14F-4D97-AF65-F5344CB8AC3E}">
        <p14:creationId xmlns:p14="http://schemas.microsoft.com/office/powerpoint/2010/main" val="3268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re i live slide 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2" y="711200"/>
            <a:ext cx="8878956" cy="5209488"/>
          </a:xfrm>
          <a:prstGeom prst="rect">
            <a:avLst/>
          </a:prstGeom>
        </p:spPr>
      </p:pic>
    </p:spTree>
    <p:extLst>
      <p:ext uri="{BB962C8B-B14F-4D97-AF65-F5344CB8AC3E}">
        <p14:creationId xmlns:p14="http://schemas.microsoft.com/office/powerpoint/2010/main" val="3873582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get up and move!</a:t>
            </a:r>
            <a:endParaRPr lang="en-US" dirty="0"/>
          </a:p>
        </p:txBody>
      </p:sp>
      <p:sp>
        <p:nvSpPr>
          <p:cNvPr id="3" name="TextBox 2"/>
          <p:cNvSpPr txBox="1"/>
          <p:nvPr/>
        </p:nvSpPr>
        <p:spPr>
          <a:xfrm>
            <a:off x="552174" y="1833217"/>
            <a:ext cx="8028609" cy="3902607"/>
          </a:xfrm>
          <a:prstGeom prst="rect">
            <a:avLst/>
          </a:prstGeom>
          <a:noFill/>
        </p:spPr>
        <p:txBody>
          <a:bodyPr wrap="square" rtlCol="0">
            <a:spAutoFit/>
          </a:bodyPr>
          <a:lstStyle/>
          <a:p>
            <a:pPr marL="342900" indent="-342900">
              <a:lnSpc>
                <a:spcPct val="120000"/>
              </a:lnSpc>
              <a:buAutoNum type="arabicPeriod"/>
            </a:pPr>
            <a:r>
              <a:rPr lang="en-US" sz="2800" dirty="0" smtClean="0">
                <a:latin typeface="+mj-lt"/>
              </a:rPr>
              <a:t>Group number 1 form a Linear Settlement Pattern.</a:t>
            </a:r>
          </a:p>
          <a:p>
            <a:pPr marL="342900" indent="-342900">
              <a:lnSpc>
                <a:spcPct val="120000"/>
              </a:lnSpc>
              <a:buAutoNum type="arabicPeriod"/>
            </a:pPr>
            <a:r>
              <a:rPr lang="en-US" sz="2800" dirty="0" smtClean="0">
                <a:latin typeface="+mj-lt"/>
              </a:rPr>
              <a:t>Group number 2 form a Scattered Settlement Pattern.</a:t>
            </a:r>
          </a:p>
          <a:p>
            <a:pPr marL="342900" indent="-342900">
              <a:lnSpc>
                <a:spcPct val="120000"/>
              </a:lnSpc>
              <a:buAutoNum type="arabicPeriod"/>
            </a:pPr>
            <a:r>
              <a:rPr lang="en-US" sz="2800" dirty="0" smtClean="0">
                <a:latin typeface="+mj-lt"/>
              </a:rPr>
              <a:t>Group number 3 form a Clustered Settlement Pattern.</a:t>
            </a:r>
          </a:p>
          <a:p>
            <a:endParaRPr lang="en-US" sz="2800" dirty="0">
              <a:latin typeface="+mj-lt"/>
            </a:endParaRPr>
          </a:p>
          <a:p>
            <a:endParaRPr lang="en-US" dirty="0"/>
          </a:p>
        </p:txBody>
      </p:sp>
    </p:spTree>
    <p:extLst>
      <p:ext uri="{BB962C8B-B14F-4D97-AF65-F5344CB8AC3E}">
        <p14:creationId xmlns:p14="http://schemas.microsoft.com/office/powerpoint/2010/main" val="3811359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re i live slide 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4" y="647699"/>
            <a:ext cx="8951524" cy="5426213"/>
          </a:xfrm>
          <a:prstGeom prst="rect">
            <a:avLst/>
          </a:prstGeom>
        </p:spPr>
      </p:pic>
    </p:spTree>
    <p:extLst>
      <p:ext uri="{BB962C8B-B14F-4D97-AF65-F5344CB8AC3E}">
        <p14:creationId xmlns:p14="http://schemas.microsoft.com/office/powerpoint/2010/main" val="2207686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re i live slide 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08" y="622301"/>
            <a:ext cx="8834783" cy="5420374"/>
          </a:xfrm>
          <a:prstGeom prst="rect">
            <a:avLst/>
          </a:prstGeom>
        </p:spPr>
      </p:pic>
    </p:spTree>
    <p:extLst>
      <p:ext uri="{BB962C8B-B14F-4D97-AF65-F5344CB8AC3E}">
        <p14:creationId xmlns:p14="http://schemas.microsoft.com/office/powerpoint/2010/main" val="5611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 are the real estate agents now.</a:t>
            </a:r>
            <a:endParaRPr lang="en-US" dirty="0"/>
          </a:p>
        </p:txBody>
      </p:sp>
      <p:sp>
        <p:nvSpPr>
          <p:cNvPr id="4" name="Content Placeholder 3"/>
          <p:cNvSpPr>
            <a:spLocks noGrp="1"/>
          </p:cNvSpPr>
          <p:nvPr>
            <p:ph sz="half" idx="1"/>
          </p:nvPr>
        </p:nvSpPr>
        <p:spPr>
          <a:xfrm>
            <a:off x="330763" y="1371600"/>
            <a:ext cx="4038600" cy="5200772"/>
          </a:xfrm>
        </p:spPr>
        <p:txBody>
          <a:bodyPr/>
          <a:lstStyle/>
          <a:p>
            <a:r>
              <a:rPr lang="en-US" sz="1600" dirty="0" smtClean="0"/>
              <a:t>Think of the house for sale and in which settlement pattern it is located in. </a:t>
            </a:r>
            <a:r>
              <a:rPr lang="en-US" sz="1600" dirty="0" smtClean="0"/>
              <a:t>P</a:t>
            </a:r>
            <a:r>
              <a:rPr lang="en-US" sz="1600" dirty="0" smtClean="0"/>
              <a:t>rovide </a:t>
            </a:r>
            <a:r>
              <a:rPr lang="en-US" sz="1600" dirty="0" smtClean="0"/>
              <a:t>settlement characteristics under </a:t>
            </a:r>
            <a:r>
              <a:rPr lang="en-US" sz="1600" dirty="0"/>
              <a:t>each </a:t>
            </a:r>
            <a:r>
              <a:rPr lang="en-US" sz="1600" dirty="0" smtClean="0"/>
              <a:t>category and try to sell the house to your prospective buyers.. </a:t>
            </a:r>
            <a:endParaRPr lang="en-US" sz="1600" dirty="0" smtClean="0"/>
          </a:p>
          <a:p>
            <a:endParaRPr lang="en-US" dirty="0"/>
          </a:p>
        </p:txBody>
      </p:sp>
      <p:sp>
        <p:nvSpPr>
          <p:cNvPr id="7" name="Content Placeholder 6"/>
          <p:cNvSpPr>
            <a:spLocks noGrp="1"/>
          </p:cNvSpPr>
          <p:nvPr>
            <p:ph sz="half" idx="2"/>
          </p:nvPr>
        </p:nvSpPr>
        <p:spPr/>
        <p:txBody>
          <a:bodyPr>
            <a:normAutofit/>
          </a:bodyPr>
          <a:lstStyle/>
          <a:p>
            <a:r>
              <a:rPr lang="en-US" sz="1600" dirty="0" smtClean="0"/>
              <a:t>You </a:t>
            </a:r>
            <a:r>
              <a:rPr lang="en-US" sz="1600" dirty="0" smtClean="0"/>
              <a:t>can </a:t>
            </a:r>
            <a:r>
              <a:rPr lang="en-US" sz="1600" dirty="0" smtClean="0"/>
              <a:t>work as a table group team. Together brainstorm the positive attributes of living in your settlement.</a:t>
            </a:r>
          </a:p>
          <a:p>
            <a:r>
              <a:rPr lang="en-US" sz="1600" dirty="0" smtClean="0"/>
              <a:t>Try to convince me to buy your house! Be persuasive, but do not forget to include these key categories!</a:t>
            </a:r>
            <a:endParaRPr lang="en-US" sz="1600" dirty="0" smtClean="0"/>
          </a:p>
        </p:txBody>
      </p:sp>
      <p:graphicFrame>
        <p:nvGraphicFramePr>
          <p:cNvPr id="8" name="Table 7"/>
          <p:cNvGraphicFramePr>
            <a:graphicFrameLocks noGrp="1"/>
          </p:cNvGraphicFramePr>
          <p:nvPr>
            <p:extLst>
              <p:ext uri="{D42A27DB-BD31-4B8C-83A1-F6EECF244321}">
                <p14:modId xmlns:p14="http://schemas.microsoft.com/office/powerpoint/2010/main" val="4209148479"/>
              </p:ext>
            </p:extLst>
          </p:nvPr>
        </p:nvGraphicFramePr>
        <p:xfrm>
          <a:off x="1709308" y="3045501"/>
          <a:ext cx="5679744" cy="3752025"/>
        </p:xfrm>
        <a:graphic>
          <a:graphicData uri="http://schemas.openxmlformats.org/drawingml/2006/table">
            <a:tbl>
              <a:tblPr firstRow="1" bandRow="1">
                <a:tableStyleId>{5C22544A-7EE6-4342-B048-85BDC9FD1C3A}</a:tableStyleId>
              </a:tblPr>
              <a:tblGrid>
                <a:gridCol w="1419936"/>
                <a:gridCol w="1419936"/>
                <a:gridCol w="1419936"/>
                <a:gridCol w="1419936"/>
              </a:tblGrid>
              <a:tr h="414926">
                <a:tc>
                  <a:txBody>
                    <a:bodyPr/>
                    <a:lstStyle/>
                    <a:p>
                      <a:r>
                        <a:rPr lang="en-US" dirty="0" smtClean="0"/>
                        <a:t>Category</a:t>
                      </a:r>
                      <a:endParaRPr lang="en-US" dirty="0"/>
                    </a:p>
                  </a:txBody>
                  <a:tcPr/>
                </a:tc>
                <a:tc>
                  <a:txBody>
                    <a:bodyPr/>
                    <a:lstStyle/>
                    <a:p>
                      <a:r>
                        <a:rPr lang="en-US" dirty="0" err="1" smtClean="0"/>
                        <a:t>Linearville</a:t>
                      </a:r>
                      <a:endParaRPr lang="en-US" dirty="0"/>
                    </a:p>
                  </a:txBody>
                  <a:tcPr/>
                </a:tc>
                <a:tc>
                  <a:txBody>
                    <a:bodyPr/>
                    <a:lstStyle/>
                    <a:p>
                      <a:r>
                        <a:rPr lang="en-US" dirty="0" err="1" smtClean="0"/>
                        <a:t>Scatterville</a:t>
                      </a:r>
                      <a:endParaRPr lang="en-US" dirty="0"/>
                    </a:p>
                  </a:txBody>
                  <a:tcPr/>
                </a:tc>
                <a:tc>
                  <a:txBody>
                    <a:bodyPr/>
                    <a:lstStyle/>
                    <a:p>
                      <a:r>
                        <a:rPr lang="en-US" dirty="0" err="1" smtClean="0"/>
                        <a:t>Clusterville</a:t>
                      </a:r>
                      <a:endParaRPr lang="en-US" dirty="0"/>
                    </a:p>
                  </a:txBody>
                  <a:tcPr/>
                </a:tc>
              </a:tr>
              <a:tr h="1037315">
                <a:tc>
                  <a:txBody>
                    <a:bodyPr/>
                    <a:lstStyle/>
                    <a:p>
                      <a:r>
                        <a:rPr lang="en-US" dirty="0" smtClean="0"/>
                        <a:t>Housing</a:t>
                      </a:r>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1037315">
                <a:tc>
                  <a:txBody>
                    <a:bodyPr/>
                    <a:lstStyle/>
                    <a:p>
                      <a:r>
                        <a:rPr lang="en-US" dirty="0" smtClean="0"/>
                        <a:t>Population</a:t>
                      </a:r>
                      <a:r>
                        <a:rPr lang="en-US" baseline="0" dirty="0" smtClean="0"/>
                        <a:t> </a:t>
                      </a:r>
                    </a:p>
                    <a:p>
                      <a:r>
                        <a:rPr lang="en-US" baseline="0" dirty="0" smtClean="0"/>
                        <a:t>Density</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1037315">
                <a:tc>
                  <a:txBody>
                    <a:bodyPr/>
                    <a:lstStyle/>
                    <a:p>
                      <a:r>
                        <a:rPr lang="en-US" dirty="0" smtClean="0"/>
                        <a:t>Economic</a:t>
                      </a:r>
                      <a:r>
                        <a:rPr lang="en-US" baseline="0" dirty="0" smtClean="0"/>
                        <a:t> Activities</a:t>
                      </a:r>
                    </a:p>
                    <a:p>
                      <a:endParaRPr lang="en-US" dirty="0" smtClean="0"/>
                    </a:p>
                  </a:txBody>
                  <a:tcPr/>
                </a:tc>
                <a:tc>
                  <a:txBody>
                    <a:bodyPr/>
                    <a:lstStyle/>
                    <a:p>
                      <a:endParaRPr lang="en-US" dirty="0"/>
                    </a:p>
                  </a:txBody>
                  <a:tcPr/>
                </a:tc>
                <a:tc>
                  <a:txBody>
                    <a:bodyPr/>
                    <a:lstStyle/>
                    <a:p>
                      <a:endParaRPr lang="en-US"/>
                    </a:p>
                  </a:txBody>
                  <a:tcPr/>
                </a:tc>
                <a:tc>
                  <a:txBody>
                    <a:bodyPr/>
                    <a:lstStyle/>
                    <a:p>
                      <a:endParaRPr lang="en-US" dirty="0" smtClean="0"/>
                    </a:p>
                  </a:txBody>
                  <a:tcPr/>
                </a:tc>
              </a:tr>
            </a:tbl>
          </a:graphicData>
        </a:graphic>
      </p:graphicFrame>
    </p:spTree>
    <p:extLst>
      <p:ext uri="{BB962C8B-B14F-4D97-AF65-F5344CB8AC3E}">
        <p14:creationId xmlns:p14="http://schemas.microsoft.com/office/powerpoint/2010/main" val="1487796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sz="quarter" idx="1"/>
          </p:nvPr>
        </p:nvSpPr>
        <p:spPr/>
        <p:txBody>
          <a:bodyPr/>
          <a:lstStyle/>
          <a:p>
            <a:r>
              <a:rPr lang="en-US" dirty="0" smtClean="0"/>
              <a:t>Please watch the Miniature Earth video again and complete the quiz. Bring it to our next class.</a:t>
            </a:r>
          </a:p>
          <a:p>
            <a:r>
              <a:rPr lang="en-US" sz="2800" dirty="0">
                <a:solidFill>
                  <a:srgbClr val="000000"/>
                </a:solidFill>
                <a:hlinkClick r:id="rId2"/>
              </a:rPr>
              <a:t>www.miniature-earth.com</a:t>
            </a:r>
            <a:endParaRPr lang="en-US" sz="2800" dirty="0">
              <a:solidFill>
                <a:srgbClr val="000000"/>
              </a:solidFill>
            </a:endParaRPr>
          </a:p>
          <a:p>
            <a:r>
              <a:rPr lang="en-US" dirty="0" smtClean="0"/>
              <a:t>Read and complete </a:t>
            </a:r>
            <a:r>
              <a:rPr lang="en-US" dirty="0" smtClean="0"/>
              <a:t>the Settlement Patterns handout, questions 1-</a:t>
            </a:r>
            <a:r>
              <a:rPr lang="en-US" dirty="0" smtClean="0"/>
              <a:t>2.</a:t>
            </a:r>
            <a:endParaRPr lang="en-US" dirty="0" smtClean="0"/>
          </a:p>
          <a:p>
            <a:endParaRPr lang="en-US" dirty="0"/>
          </a:p>
        </p:txBody>
      </p:sp>
    </p:spTree>
    <p:extLst>
      <p:ext uri="{BB962C8B-B14F-4D97-AF65-F5344CB8AC3E}">
        <p14:creationId xmlns:p14="http://schemas.microsoft.com/office/powerpoint/2010/main" val="54095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Goals for today</a:t>
            </a:r>
            <a:endParaRPr lang="en-US" dirty="0"/>
          </a:p>
        </p:txBody>
      </p:sp>
      <p:sp>
        <p:nvSpPr>
          <p:cNvPr id="3" name="Content Placeholder 2"/>
          <p:cNvSpPr>
            <a:spLocks noGrp="1"/>
          </p:cNvSpPr>
          <p:nvPr>
            <p:ph sz="quarter" idx="1"/>
          </p:nvPr>
        </p:nvSpPr>
        <p:spPr/>
        <p:txBody>
          <a:bodyPr/>
          <a:lstStyle/>
          <a:p>
            <a:endParaRPr lang="en-US" dirty="0" smtClean="0"/>
          </a:p>
          <a:p>
            <a:endParaRPr lang="en-US" dirty="0"/>
          </a:p>
          <a:p>
            <a:r>
              <a:rPr lang="en-US" dirty="0" smtClean="0"/>
              <a:t>We will learn to identify three main patterns of human settlement.</a:t>
            </a:r>
          </a:p>
          <a:p>
            <a:r>
              <a:rPr lang="en-US" dirty="0" smtClean="0"/>
              <a:t>Social goal: </a:t>
            </a:r>
            <a:r>
              <a:rPr lang="en-US" dirty="0"/>
              <a:t>active listening, mutual respect and </a:t>
            </a:r>
            <a:r>
              <a:rPr lang="en-US" dirty="0" smtClean="0"/>
              <a:t>participation.</a:t>
            </a:r>
            <a:endParaRPr lang="en-US" dirty="0"/>
          </a:p>
        </p:txBody>
      </p:sp>
    </p:spTree>
    <p:extLst>
      <p:ext uri="{BB962C8B-B14F-4D97-AF65-F5344CB8AC3E}">
        <p14:creationId xmlns:p14="http://schemas.microsoft.com/office/powerpoint/2010/main" val="390214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990601"/>
            <a:ext cx="5867400" cy="5381486"/>
          </a:xfrm>
        </p:spPr>
        <p:txBody>
          <a:bodyPr/>
          <a:lstStyle/>
          <a:p>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Personal reflection: how does your life situation compare with the rest of the world? What can we do to become globally responsible citizens? Think/Pair/ Share.</a:t>
            </a:r>
            <a:endParaRPr lang="en-US" sz="2000" dirty="0"/>
          </a:p>
        </p:txBody>
      </p:sp>
      <p:sp>
        <p:nvSpPr>
          <p:cNvPr id="4" name="Text Placeholder 3"/>
          <p:cNvSpPr>
            <a:spLocks noGrp="1"/>
          </p:cNvSpPr>
          <p:nvPr>
            <p:ph type="body" sz="half" idx="2"/>
          </p:nvPr>
        </p:nvSpPr>
        <p:spPr>
          <a:xfrm>
            <a:off x="381000" y="990600"/>
            <a:ext cx="2438400" cy="5381486"/>
          </a:xfrm>
        </p:spPr>
        <p:txBody>
          <a:bodyPr>
            <a:normAutofit fontScale="92500" lnSpcReduction="10000"/>
          </a:bodyPr>
          <a:lstStyle/>
          <a:p>
            <a:r>
              <a:rPr lang="en-US" sz="3600" dirty="0" smtClean="0">
                <a:solidFill>
                  <a:srgbClr val="FF6600"/>
                </a:solidFill>
              </a:rPr>
              <a:t>Minds On:</a:t>
            </a:r>
          </a:p>
          <a:p>
            <a:r>
              <a:rPr lang="en-US" sz="1800" dirty="0" smtClean="0">
                <a:solidFill>
                  <a:srgbClr val="000000"/>
                </a:solidFill>
              </a:rPr>
              <a:t>Watch the video from the Miniature Earth Project. If you would like to learn more visit </a:t>
            </a:r>
            <a:r>
              <a:rPr lang="en-US" sz="1800" dirty="0" smtClean="0">
                <a:solidFill>
                  <a:srgbClr val="000000"/>
                </a:solidFill>
                <a:hlinkClick r:id="rId2"/>
              </a:rPr>
              <a:t>www.miniature-</a:t>
            </a:r>
            <a:r>
              <a:rPr lang="en-US" sz="1800" dirty="0" smtClean="0">
                <a:solidFill>
                  <a:srgbClr val="000000"/>
                </a:solidFill>
                <a:hlinkClick r:id="rId2"/>
              </a:rPr>
              <a:t>earth.com</a:t>
            </a:r>
          </a:p>
          <a:p>
            <a:r>
              <a:rPr lang="en-US" sz="1800" dirty="0" smtClean="0">
                <a:solidFill>
                  <a:srgbClr val="000000"/>
                </a:solidFill>
              </a:rPr>
              <a:t>The idea of reducing the world’s population to a community of 100 people is very useful and important. It makes us easily understand the differences in the world and at the same time, makes us aware of shared our responsibilities in the Global Village Earth.</a:t>
            </a:r>
            <a:endParaRPr lang="en-US" sz="1800" dirty="0">
              <a:solidFill>
                <a:srgbClr val="000000"/>
              </a:solidFill>
            </a:endParaRPr>
          </a:p>
        </p:txBody>
      </p:sp>
    </p:spTree>
    <p:extLst>
      <p:ext uri="{BB962C8B-B14F-4D97-AF65-F5344CB8AC3E}">
        <p14:creationId xmlns:p14="http://schemas.microsoft.com/office/powerpoint/2010/main" val="1373536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68426" y="2743200"/>
            <a:ext cx="6480174" cy="3518452"/>
          </a:xfrm>
        </p:spPr>
        <p:txBody>
          <a:bodyPr>
            <a:normAutofit lnSpcReduction="10000"/>
          </a:bodyPr>
          <a:lstStyle/>
          <a:p>
            <a:r>
              <a:rPr lang="en-US" dirty="0" smtClean="0">
                <a:latin typeface="+mj-lt"/>
              </a:rPr>
              <a:t>Human patterns set countries apart from each other. In Canada we have no shortage of land, and many opportunities to enjoy a good standard of living. Other countries might have limited resources, or have limited access to technology. human patterns of population, community, development and technology vary widely across the globe. </a:t>
            </a:r>
          </a:p>
          <a:p>
            <a:r>
              <a:rPr lang="en-US" dirty="0" smtClean="0">
                <a:latin typeface="+mj-lt"/>
              </a:rPr>
              <a:t>geographers create maps, graphs and use various geographic sources to help identify the human patterns and analyze them.</a:t>
            </a:r>
            <a:endParaRPr lang="en-US" dirty="0">
              <a:latin typeface="+mj-lt"/>
            </a:endParaRPr>
          </a:p>
        </p:txBody>
      </p:sp>
      <p:sp>
        <p:nvSpPr>
          <p:cNvPr id="3" name="Title 2"/>
          <p:cNvSpPr>
            <a:spLocks noGrp="1"/>
          </p:cNvSpPr>
          <p:nvPr>
            <p:ph type="title"/>
          </p:nvPr>
        </p:nvSpPr>
        <p:spPr/>
        <p:txBody>
          <a:bodyPr/>
          <a:lstStyle/>
          <a:p>
            <a:r>
              <a:rPr lang="en-US" dirty="0" smtClean="0"/>
              <a:t>Big Ideas for this unit</a:t>
            </a:r>
            <a:endParaRPr lang="en-US" dirty="0"/>
          </a:p>
        </p:txBody>
      </p:sp>
    </p:spTree>
    <p:extLst>
      <p:ext uri="{BB962C8B-B14F-4D97-AF65-F5344CB8AC3E}">
        <p14:creationId xmlns:p14="http://schemas.microsoft.com/office/powerpoint/2010/main" val="248826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4788553"/>
            <a:ext cx="5867400" cy="1605621"/>
          </a:xfrm>
        </p:spPr>
        <p:txBody>
          <a:bodyPr/>
          <a:lstStyle/>
          <a:p>
            <a:r>
              <a:rPr lang="en-US" sz="800" b="0" i="1" dirty="0" smtClean="0"/>
              <a:t>Figure 1: </a:t>
            </a:r>
            <a:r>
              <a:rPr lang="en-US" sz="800" b="0" dirty="0" smtClean="0"/>
              <a:t>Nelson </a:t>
            </a:r>
            <a:r>
              <a:rPr lang="en-US" sz="800" b="0" dirty="0" err="1" smtClean="0"/>
              <a:t>Rolihlahla</a:t>
            </a:r>
            <a:r>
              <a:rPr lang="en-US" sz="800" b="0" dirty="0" smtClean="0"/>
              <a:t> Mandela. Adapted from South Africa July to October 2010. by Jerry Forbes. Retrieved February 23, </a:t>
            </a:r>
            <a:r>
              <a:rPr lang="en-US" sz="800" b="0" dirty="0"/>
              <a:t>2014 from http://jerrisimosa2010.blogspot.ca/2010/08/nelson-rolihlahla-mandela-part-3.</a:t>
            </a:r>
            <a:r>
              <a:rPr lang="en-US" sz="800" b="0" dirty="0" smtClean="0"/>
              <a:t>html.</a:t>
            </a:r>
            <a:br>
              <a:rPr lang="en-US" sz="800" b="0" dirty="0" smtClean="0"/>
            </a:br>
            <a:r>
              <a:rPr lang="en-US" sz="800" b="0" dirty="0" smtClean="0"/>
              <a:t/>
            </a:r>
            <a:br>
              <a:rPr lang="en-US" sz="800" b="0" dirty="0" smtClean="0"/>
            </a:br>
            <a:r>
              <a:rPr lang="en-US" sz="1600" b="0" dirty="0" smtClean="0"/>
              <a:t>Droughts, storms, floods, insects and crop diseases can threaten farmers in all areas of the world. Some communities may also face political unrest, war and poverty. How do these factors affect settlement?</a:t>
            </a:r>
            <a:endParaRPr lang="en-US" sz="1600" b="0" dirty="0"/>
          </a:p>
        </p:txBody>
      </p:sp>
      <p:pic>
        <p:nvPicPr>
          <p:cNvPr id="5" name="Picture Placeholder 4"/>
          <p:cNvPicPr>
            <a:picLocks noGrp="1" noChangeAspect="1"/>
          </p:cNvPicPr>
          <p:nvPr>
            <p:ph type="pic" idx="1"/>
          </p:nvPr>
        </p:nvPicPr>
        <p:blipFill>
          <a:blip r:embed="rId2"/>
          <a:srcRect t="1529" b="1529"/>
          <a:stretch>
            <a:fillRect/>
          </a:stretch>
        </p:blipFill>
        <p:spPr>
          <a:xfrm>
            <a:off x="3121025" y="609600"/>
            <a:ext cx="5746750" cy="4178300"/>
          </a:xfrm>
        </p:spPr>
      </p:pic>
      <p:sp>
        <p:nvSpPr>
          <p:cNvPr id="4" name="Text Placeholder 3"/>
          <p:cNvSpPr>
            <a:spLocks noGrp="1"/>
          </p:cNvSpPr>
          <p:nvPr>
            <p:ph type="body" sz="half" idx="2"/>
          </p:nvPr>
        </p:nvSpPr>
        <p:spPr/>
        <p:txBody>
          <a:bodyPr>
            <a:normAutofit lnSpcReduction="10000"/>
          </a:bodyPr>
          <a:lstStyle/>
          <a:p>
            <a:r>
              <a:rPr lang="en-US" b="1" dirty="0" smtClean="0"/>
              <a:t>Rural settlements </a:t>
            </a:r>
            <a:r>
              <a:rPr lang="en-US" dirty="0" smtClean="0"/>
              <a:t>usually have a population of fewer than 1000 people, and include farms and small communities. There are many countries with large rural populations, particularly in the </a:t>
            </a:r>
            <a:r>
              <a:rPr lang="en-US" b="1" dirty="0" smtClean="0"/>
              <a:t>developing nations</a:t>
            </a:r>
            <a:r>
              <a:rPr lang="en-US" dirty="0" smtClean="0"/>
              <a:t>, where people farm or fish to feed themselves and their families. A century ago, more than half of Canada’s population was rural. Today farms are much larger and most rural inhabitants drive to the nearest large town or city to buy what they need.</a:t>
            </a:r>
            <a:endParaRPr lang="en-US" dirty="0"/>
          </a:p>
        </p:txBody>
      </p:sp>
    </p:spTree>
    <p:extLst>
      <p:ext uri="{BB962C8B-B14F-4D97-AF65-F5344CB8AC3E}">
        <p14:creationId xmlns:p14="http://schemas.microsoft.com/office/powerpoint/2010/main" val="3101829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4876800"/>
            <a:ext cx="5867400" cy="1473200"/>
          </a:xfrm>
        </p:spPr>
        <p:txBody>
          <a:bodyPr/>
          <a:lstStyle/>
          <a:p>
            <a:r>
              <a:rPr lang="en-US" sz="800" b="0" i="1" dirty="0" smtClean="0"/>
              <a:t>Figure 2: </a:t>
            </a:r>
            <a:r>
              <a:rPr lang="en-US" sz="800" b="0" dirty="0" smtClean="0"/>
              <a:t>What Steve Nash?</a:t>
            </a:r>
            <a:r>
              <a:rPr lang="en-US" sz="800" b="0" dirty="0" smtClean="0"/>
              <a:t>. </a:t>
            </a:r>
            <a:r>
              <a:rPr lang="en-US" sz="800" b="0" dirty="0" smtClean="0"/>
              <a:t>Adapted </a:t>
            </a:r>
            <a:r>
              <a:rPr lang="en-US" sz="800" b="0" dirty="0" smtClean="0"/>
              <a:t>from </a:t>
            </a:r>
            <a:r>
              <a:rPr lang="en-US" sz="800" b="0" dirty="0" smtClean="0">
                <a:hlinkClick r:id="rId2"/>
              </a:rPr>
              <a:t>www.onesecondleft.com</a:t>
            </a:r>
            <a:r>
              <a:rPr lang="en-US" sz="800" b="0" dirty="0" smtClean="0"/>
              <a:t>.  </a:t>
            </a:r>
            <a:r>
              <a:rPr lang="en-US" sz="800" b="0" dirty="0" smtClean="0"/>
              <a:t>Retrieved </a:t>
            </a:r>
            <a:r>
              <a:rPr lang="en-US" sz="800" b="0" dirty="0"/>
              <a:t>February </a:t>
            </a:r>
            <a:r>
              <a:rPr lang="en-US" sz="800" b="0" dirty="0" smtClean="0"/>
              <a:t>24, </a:t>
            </a:r>
            <a:r>
              <a:rPr lang="en-US" sz="800" b="0" dirty="0"/>
              <a:t>2014 from </a:t>
            </a:r>
            <a:r>
              <a:rPr lang="en-US" sz="800" b="0" dirty="0"/>
              <a:t/>
            </a:r>
            <a:br>
              <a:rPr lang="en-US" sz="800" b="0" dirty="0"/>
            </a:br>
            <a:r>
              <a:rPr lang="en-US" sz="800" b="0" dirty="0"/>
              <a:t>http://</a:t>
            </a:r>
            <a:r>
              <a:rPr lang="en-US" sz="800" b="0" dirty="0" err="1"/>
              <a:t>www.onesecondleft.com</a:t>
            </a:r>
            <a:r>
              <a:rPr lang="en-US" sz="800" b="0" dirty="0"/>
              <a:t>/2012/07/05/what-</a:t>
            </a:r>
            <a:r>
              <a:rPr lang="en-US" sz="800" b="0" dirty="0" err="1"/>
              <a:t>steve</a:t>
            </a:r>
            <a:r>
              <a:rPr lang="en-US" sz="800" b="0" dirty="0"/>
              <a:t>-</a:t>
            </a:r>
            <a:r>
              <a:rPr lang="en-US" sz="800" b="0" dirty="0" err="1"/>
              <a:t>nash</a:t>
            </a:r>
            <a:r>
              <a:rPr lang="en-US" sz="800" b="0" dirty="0"/>
              <a:t>-</a:t>
            </a:r>
            <a:r>
              <a:rPr lang="en-US" sz="800" b="0" dirty="0" err="1"/>
              <a:t>isnt</a:t>
            </a:r>
            <a:r>
              <a:rPr lang="en-US" sz="800" b="0" dirty="0"/>
              <a:t>-a-</a:t>
            </a:r>
            <a:r>
              <a:rPr lang="en-US" sz="800" b="0" dirty="0" err="1"/>
              <a:t>toronto</a:t>
            </a:r>
            <a:r>
              <a:rPr lang="en-US" sz="800" b="0" dirty="0"/>
              <a:t>-raptor</a:t>
            </a:r>
            <a:r>
              <a:rPr lang="en-US" sz="800" b="0" dirty="0" smtClean="0"/>
              <a:t>/</a:t>
            </a:r>
            <a:br>
              <a:rPr lang="en-US" sz="800" b="0" dirty="0" smtClean="0"/>
            </a:br>
            <a:r>
              <a:rPr lang="en-US" sz="800" b="0" dirty="0"/>
              <a:t/>
            </a:r>
            <a:br>
              <a:rPr lang="en-US" sz="800" b="0" dirty="0"/>
            </a:br>
            <a:r>
              <a:rPr lang="en-US" sz="1600" b="0" dirty="0" smtClean="0"/>
              <a:t>In some cities in developing nations, housing shortages are severe and conditions are very crowded. Most rural migrants cannot afford to pay for water or electricity, leaving many residents in poverty.</a:t>
            </a:r>
            <a:endParaRPr lang="en-US" sz="800" b="0" i="1" dirty="0"/>
          </a:p>
        </p:txBody>
      </p:sp>
      <p:sp>
        <p:nvSpPr>
          <p:cNvPr id="4" name="Text Placeholder 3"/>
          <p:cNvSpPr>
            <a:spLocks noGrp="1"/>
          </p:cNvSpPr>
          <p:nvPr>
            <p:ph type="body" sz="half" idx="2"/>
          </p:nvPr>
        </p:nvSpPr>
        <p:spPr>
          <a:xfrm>
            <a:off x="270566" y="990600"/>
            <a:ext cx="2438400" cy="5257800"/>
          </a:xfrm>
        </p:spPr>
        <p:txBody>
          <a:bodyPr>
            <a:normAutofit fontScale="92500" lnSpcReduction="10000"/>
          </a:bodyPr>
          <a:lstStyle/>
          <a:p>
            <a:r>
              <a:rPr lang="en-US" b="1" dirty="0" smtClean="0"/>
              <a:t>Urban Settlements</a:t>
            </a:r>
          </a:p>
          <a:p>
            <a:r>
              <a:rPr lang="en-US" dirty="0" smtClean="0"/>
              <a:t>80 % of Canadians now live in cities or towns. </a:t>
            </a:r>
            <a:r>
              <a:rPr lang="en-US" b="1" dirty="0" smtClean="0"/>
              <a:t>Urbanization</a:t>
            </a:r>
            <a:r>
              <a:rPr lang="en-US" dirty="0" smtClean="0"/>
              <a:t> (the increase of urban areas) has been one of the most important changes in human geography patterns since 1950s. That year, only about 25% of the world’s population was urban. Now, it is about 50 %. All around the world people are leaving rural areas and moving to urban centres in search of opportunities for better life. Rapid growth can cause housing shortages, high cost housing and the “tent cities” of the homeless- also found in countries like Canada.</a:t>
            </a:r>
            <a:endParaRPr lang="en-US" dirty="0"/>
          </a:p>
        </p:txBody>
      </p:sp>
      <p:pic>
        <p:nvPicPr>
          <p:cNvPr id="6" name="Picture Placeholder 5" descr="Toronto_by_neom.jpg"/>
          <p:cNvPicPr>
            <a:picLocks noGrp="1" noChangeAspect="1"/>
          </p:cNvPicPr>
          <p:nvPr>
            <p:ph type="pic" idx="1"/>
          </p:nvPr>
        </p:nvPicPr>
        <p:blipFill>
          <a:blip r:embed="rId3">
            <a:extLst>
              <a:ext uri="{28A0092B-C50C-407E-A947-70E740481C1C}">
                <a14:useLocalDpi xmlns:a14="http://schemas.microsoft.com/office/drawing/2010/main" val="0"/>
              </a:ext>
            </a:extLst>
          </a:blip>
          <a:srcRect t="-4545" b="-4545"/>
          <a:stretch>
            <a:fillRect/>
          </a:stretch>
        </p:blipFill>
        <p:spPr/>
      </p:pic>
    </p:spTree>
    <p:extLst>
      <p:ext uri="{BB962C8B-B14F-4D97-AF65-F5344CB8AC3E}">
        <p14:creationId xmlns:p14="http://schemas.microsoft.com/office/powerpoint/2010/main" val="294205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 b="0" i="1" dirty="0" smtClean="0"/>
              <a:t>Figure 3: </a:t>
            </a:r>
            <a:r>
              <a:rPr lang="en-US" sz="800" b="0" dirty="0" smtClean="0"/>
              <a:t> Markham, Ontario. Adapted from Wikipedia. </a:t>
            </a:r>
            <a:r>
              <a:rPr lang="en-US" sz="800" b="0" dirty="0"/>
              <a:t>Retrieved February 23, 2014 </a:t>
            </a:r>
            <a:r>
              <a:rPr lang="en-US" sz="800" b="0" dirty="0" smtClean="0"/>
              <a:t>from http</a:t>
            </a:r>
            <a:r>
              <a:rPr lang="en-US" sz="800" b="0" dirty="0"/>
              <a:t>://</a:t>
            </a:r>
            <a:r>
              <a:rPr lang="en-US" sz="800" b="0" dirty="0" err="1"/>
              <a:t>en.wikipedia.org</a:t>
            </a:r>
            <a:r>
              <a:rPr lang="en-US" sz="800" b="0" dirty="0"/>
              <a:t>/wiki/Markham</a:t>
            </a:r>
            <a:r>
              <a:rPr lang="en-US" sz="800" b="0" dirty="0" smtClean="0"/>
              <a:t>, Ontario.</a:t>
            </a:r>
            <a:br>
              <a:rPr lang="en-US" sz="800" b="0" dirty="0" smtClean="0"/>
            </a:br>
            <a:r>
              <a:rPr lang="en-US" sz="800" b="0" dirty="0"/>
              <a:t/>
            </a:r>
            <a:br>
              <a:rPr lang="en-US" sz="800" b="0" dirty="0"/>
            </a:br>
            <a:r>
              <a:rPr lang="en-US" sz="1600" b="0" dirty="0" smtClean="0"/>
              <a:t>Why are cities in the developed nations growing so fast? Why have suburbs grown so rapidly in the developed world?   Think/ Pair/Share</a:t>
            </a:r>
            <a:endParaRPr lang="en-US" sz="800" b="0" dirty="0"/>
          </a:p>
        </p:txBody>
      </p:sp>
      <p:pic>
        <p:nvPicPr>
          <p:cNvPr id="5" name="Picture Placeholder 4"/>
          <p:cNvPicPr>
            <a:picLocks noGrp="1" noChangeAspect="1"/>
          </p:cNvPicPr>
          <p:nvPr>
            <p:ph type="pic" idx="1"/>
          </p:nvPr>
        </p:nvPicPr>
        <p:blipFill>
          <a:blip r:embed="rId2"/>
          <a:srcRect t="1190" b="1190"/>
          <a:stretch>
            <a:fillRect/>
          </a:stretch>
        </p:blipFill>
        <p:spPr/>
      </p:pic>
      <p:sp>
        <p:nvSpPr>
          <p:cNvPr id="4" name="Text Placeholder 3"/>
          <p:cNvSpPr>
            <a:spLocks noGrp="1"/>
          </p:cNvSpPr>
          <p:nvPr>
            <p:ph type="body" sz="half" idx="2"/>
          </p:nvPr>
        </p:nvSpPr>
        <p:spPr>
          <a:xfrm>
            <a:off x="381000" y="990600"/>
            <a:ext cx="2438400" cy="5359400"/>
          </a:xfrm>
        </p:spPr>
        <p:txBody>
          <a:bodyPr>
            <a:normAutofit fontScale="92500" lnSpcReduction="10000"/>
          </a:bodyPr>
          <a:lstStyle/>
          <a:p>
            <a:r>
              <a:rPr lang="en-US" b="1" dirty="0" smtClean="0"/>
              <a:t>Suburban settlements:</a:t>
            </a:r>
          </a:p>
          <a:p>
            <a:r>
              <a:rPr lang="en-US" b="1" dirty="0" smtClean="0"/>
              <a:t>newer residential communities found at the edges of established cities.</a:t>
            </a:r>
          </a:p>
          <a:p>
            <a:r>
              <a:rPr lang="en-US" dirty="0" smtClean="0"/>
              <a:t>The growth of suburbs has been a population trend in the developed nations since 1950s. Widespread use of </a:t>
            </a:r>
            <a:r>
              <a:rPr lang="en-US" b="1" dirty="0" smtClean="0"/>
              <a:t>car</a:t>
            </a:r>
            <a:r>
              <a:rPr lang="en-US" dirty="0" smtClean="0"/>
              <a:t> is both a cause and a result of urban growth and suburban settlements. Suburbs have grown because the car makes travel easier and convenient.  Increased use of cars adds to the air pollution and decreases the amount of daily physical activity a person might get from walking or cycling to their destination. </a:t>
            </a:r>
          </a:p>
          <a:p>
            <a:endParaRPr lang="en-US" dirty="0"/>
          </a:p>
        </p:txBody>
      </p:sp>
    </p:spTree>
    <p:extLst>
      <p:ext uri="{BB962C8B-B14F-4D97-AF65-F5344CB8AC3E}">
        <p14:creationId xmlns:p14="http://schemas.microsoft.com/office/powerpoint/2010/main" val="80970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Settlement Patterns</a:t>
            </a:r>
            <a:endParaRPr lang="en-US" dirty="0"/>
          </a:p>
        </p:txBody>
      </p:sp>
      <p:sp>
        <p:nvSpPr>
          <p:cNvPr id="3" name="Content Placeholder 2"/>
          <p:cNvSpPr>
            <a:spLocks noGrp="1"/>
          </p:cNvSpPr>
          <p:nvPr>
            <p:ph sz="quarter" idx="1"/>
          </p:nvPr>
        </p:nvSpPr>
        <p:spPr/>
        <p:txBody>
          <a:bodyPr/>
          <a:lstStyle/>
          <a:p>
            <a:r>
              <a:rPr lang="en-US" dirty="0" smtClean="0"/>
              <a:t>People usually live together in big or small groups. Settlements range from villages and small towns to the largest of world cities.</a:t>
            </a:r>
          </a:p>
          <a:p>
            <a:r>
              <a:rPr lang="en-US" dirty="0" smtClean="0"/>
              <a:t>Geographers study the way settlements develop, change and grow.</a:t>
            </a:r>
          </a:p>
          <a:p>
            <a:r>
              <a:rPr lang="en-US" dirty="0" smtClean="0"/>
              <a:t>Let’s look at the three types of settlement patterns!</a:t>
            </a:r>
            <a:endParaRPr lang="en-US" dirty="0"/>
          </a:p>
        </p:txBody>
      </p:sp>
    </p:spTree>
    <p:extLst>
      <p:ext uri="{BB962C8B-B14F-4D97-AF65-F5344CB8AC3E}">
        <p14:creationId xmlns:p14="http://schemas.microsoft.com/office/powerpoint/2010/main" val="50906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where you live!</a:t>
            </a:r>
            <a:endParaRPr lang="en-US" dirty="0"/>
          </a:p>
        </p:txBody>
      </p:sp>
      <p:pic>
        <p:nvPicPr>
          <p:cNvPr id="3" name="Picture 2" descr="where do I live slide 1.tiff"/>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514613"/>
            <a:ext cx="9144000" cy="5188778"/>
          </a:xfrm>
          <a:prstGeom prst="rect">
            <a:avLst/>
          </a:prstGeom>
        </p:spPr>
      </p:pic>
    </p:spTree>
    <p:extLst>
      <p:ext uri="{BB962C8B-B14F-4D97-AF65-F5344CB8AC3E}">
        <p14:creationId xmlns:p14="http://schemas.microsoft.com/office/powerpoint/2010/main" val="11366455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4</TotalTime>
  <Words>785</Words>
  <Application>Microsoft Macintosh PowerPoint</Application>
  <PresentationFormat>On-screen Show (4:3)</PresentationFormat>
  <Paragraphs>50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Civic</vt:lpstr>
      <vt:lpstr>Patterns of Human Settlement</vt:lpstr>
      <vt:lpstr>Learning Goals for today</vt:lpstr>
      <vt:lpstr>             Personal reflection: how does your life situation compare with the rest of the world? What can we do to become globally responsible citizens? Think/Pair/ Share.</vt:lpstr>
      <vt:lpstr>Big Ideas for this unit</vt:lpstr>
      <vt:lpstr>Figure 1: Nelson Rolihlahla Mandela. Adapted from South Africa July to October 2010. by Jerry Forbes. Retrieved February 23, 2014 from http://jerrisimosa2010.blogspot.ca/2010/08/nelson-rolihlahla-mandela-part-3.html.  Droughts, storms, floods, insects and crop diseases can threaten farmers in all areas of the world. Some communities may also face political unrest, war and poverty. How do these factors affect settlement?</vt:lpstr>
      <vt:lpstr>Figure 2: What Steve Nash?. Adapted from www.onesecondleft.com.  Retrieved February 24, 2014 from  http://www.onesecondleft.com/2012/07/05/what-steve-nash-isnt-a-toronto-raptor/  In some cities in developing nations, housing shortages are severe and conditions are very crowded. Most rural migrants cannot afford to pay for water or electricity, leaving many residents in poverty.</vt:lpstr>
      <vt:lpstr>Figure 3:  Markham, Ontario. Adapted from Wikipedia. Retrieved February 23, 2014 from http://en.wikipedia.org/wiki/Markham, Ontario.  Why are cities in the developed nations growing so fast? Why have suburbs grown so rapidly in the developed world?   Think/ Pair/Share</vt:lpstr>
      <vt:lpstr>Settlement Patterns</vt:lpstr>
      <vt:lpstr>Choose where you live!</vt:lpstr>
      <vt:lpstr>PowerPoint Presentation</vt:lpstr>
      <vt:lpstr>PowerPoint Presentation</vt:lpstr>
      <vt:lpstr>PowerPoint Presentation</vt:lpstr>
      <vt:lpstr>Let’s get up and move!</vt:lpstr>
      <vt:lpstr>PowerPoint Presentation</vt:lpstr>
      <vt:lpstr>PowerPoint Presentation</vt:lpstr>
      <vt:lpstr>You are the real estate agents now.</vt:lpstr>
      <vt:lpstr>Homework:</vt:lpstr>
    </vt:vector>
  </TitlesOfParts>
  <Company>studio 9</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Patterns of Human Settlement</dc:title>
  <dc:creator>Agnieszka Rudnicki</dc:creator>
  <cp:lastModifiedBy>Agnieszka Rudnicki</cp:lastModifiedBy>
  <cp:revision>1</cp:revision>
  <dcterms:created xsi:type="dcterms:W3CDTF">2014-02-25T01:23:16Z</dcterms:created>
  <dcterms:modified xsi:type="dcterms:W3CDTF">2014-02-25T01:27:27Z</dcterms:modified>
</cp:coreProperties>
</file>