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D19C06-E623-D643-8954-7373A7307CF3}">
          <p14:sldIdLst>
            <p14:sldId id="256"/>
            <p14:sldId id="257"/>
            <p14:sldId id="258"/>
            <p14:sldId id="259"/>
            <p14:sldId id="260"/>
            <p14:sldId id="261"/>
            <p14:sldId id="262"/>
            <p14:sldId id="263"/>
            <p14:sldId id="264"/>
            <p14:sldId id="268"/>
            <p14:sldId id="265"/>
            <p14:sldId id="266"/>
            <p14:sldId id="267"/>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39A36-B74C-8948-B24E-4B7A44962412}" type="datetimeFigureOut">
              <a:rPr lang="en-US" smtClean="0"/>
              <a:t>2014-03-16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F1F1E-78B7-8047-969C-93124E91B4E5}" type="slidenum">
              <a:rPr lang="en-US" smtClean="0"/>
              <a:t>‹#›</a:t>
            </a:fld>
            <a:endParaRPr lang="en-US"/>
          </a:p>
        </p:txBody>
      </p:sp>
    </p:spTree>
    <p:extLst>
      <p:ext uri="{BB962C8B-B14F-4D97-AF65-F5344CB8AC3E}">
        <p14:creationId xmlns:p14="http://schemas.microsoft.com/office/powerpoint/2010/main" val="3006383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2</a:t>
            </a:fld>
            <a:endParaRPr lang="en-US"/>
          </a:p>
        </p:txBody>
      </p:sp>
    </p:spTree>
    <p:extLst>
      <p:ext uri="{BB962C8B-B14F-4D97-AF65-F5344CB8AC3E}">
        <p14:creationId xmlns:p14="http://schemas.microsoft.com/office/powerpoint/2010/main" val="61909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Birth</a:t>
            </a:r>
            <a:r>
              <a:rPr lang="en-US" baseline="0" dirty="0" smtClean="0"/>
              <a:t> rate, death rate, literacy rate, life expectancy, fertility rate, doubling time,</a:t>
            </a:r>
            <a:endParaRPr lang="en-US" dirty="0" smtClean="0"/>
          </a:p>
          <a:p>
            <a:r>
              <a:rPr lang="en-US" dirty="0" smtClean="0"/>
              <a:t>We</a:t>
            </a:r>
            <a:r>
              <a:rPr lang="en-US" baseline="0" dirty="0" smtClean="0"/>
              <a:t> all are a part of world population. You are a part of your school’s population, you are a part of Richmond Hill population, you are a part of Canada’s population and ultimately of World’s population. You are one of 7 billion. Just by living you are affecting the world. How? Think / pair/ share.</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3</a:t>
            </a:fld>
            <a:endParaRPr lang="en-US"/>
          </a:p>
        </p:txBody>
      </p:sp>
    </p:spTree>
    <p:extLst>
      <p:ext uri="{BB962C8B-B14F-4D97-AF65-F5344CB8AC3E}">
        <p14:creationId xmlns:p14="http://schemas.microsoft.com/office/powerpoint/2010/main" val="60136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a:t>
            </a:r>
            <a:r>
              <a:rPr lang="en-US" baseline="0" dirty="0" smtClean="0"/>
              <a:t> and sex, how many males / females and how are are they</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6</a:t>
            </a:fld>
            <a:endParaRPr lang="en-US"/>
          </a:p>
        </p:txBody>
      </p:sp>
    </p:spTree>
    <p:extLst>
      <p:ext uri="{BB962C8B-B14F-4D97-AF65-F5344CB8AC3E}">
        <p14:creationId xmlns:p14="http://schemas.microsoft.com/office/powerpoint/2010/main" val="406466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you</a:t>
            </a:r>
            <a:r>
              <a:rPr lang="en-US" baseline="0" dirty="0" smtClean="0"/>
              <a:t> infer from this population pyramid? </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8</a:t>
            </a:fld>
            <a:endParaRPr lang="en-US"/>
          </a:p>
        </p:txBody>
      </p:sp>
    </p:spTree>
    <p:extLst>
      <p:ext uri="{BB962C8B-B14F-4D97-AF65-F5344CB8AC3E}">
        <p14:creationId xmlns:p14="http://schemas.microsoft.com/office/powerpoint/2010/main" val="7334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see happening</a:t>
            </a:r>
            <a:r>
              <a:rPr lang="en-US" baseline="0" dirty="0" smtClean="0"/>
              <a:t> in 2050 (36 years from now)</a:t>
            </a:r>
            <a:r>
              <a:rPr lang="en-US" baseline="0" dirty="0" smtClean="0"/>
              <a:t>? What about the old age? Life expectancy? What kind of changes are occurring there?</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11</a:t>
            </a:fld>
            <a:endParaRPr lang="en-US"/>
          </a:p>
        </p:txBody>
      </p:sp>
    </p:spTree>
    <p:extLst>
      <p:ext uri="{BB962C8B-B14F-4D97-AF65-F5344CB8AC3E}">
        <p14:creationId xmlns:p14="http://schemas.microsoft.com/office/powerpoint/2010/main" val="397990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about Canada’s predictions</a:t>
            </a:r>
            <a:r>
              <a:rPr lang="en-US" baseline="0" dirty="0" smtClean="0"/>
              <a:t> of population growth? What is our biggest section of population? How will this affect you and working generations</a:t>
            </a:r>
            <a:r>
              <a:rPr lang="en-US" baseline="0" dirty="0" smtClean="0"/>
              <a:t>?</a:t>
            </a:r>
          </a:p>
          <a:p>
            <a:r>
              <a:rPr lang="en-US" baseline="0" dirty="0" smtClean="0"/>
              <a:t>In the year 2050 how old are you going to be?</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12</a:t>
            </a:fld>
            <a:endParaRPr lang="en-US"/>
          </a:p>
        </p:txBody>
      </p:sp>
    </p:spTree>
    <p:extLst>
      <p:ext uri="{BB962C8B-B14F-4D97-AF65-F5344CB8AC3E}">
        <p14:creationId xmlns:p14="http://schemas.microsoft.com/office/powerpoint/2010/main" val="219345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solutions for Germany to</a:t>
            </a:r>
            <a:r>
              <a:rPr lang="en-US" baseline="0" dirty="0" smtClean="0"/>
              <a:t> create a stable population pattern?</a:t>
            </a:r>
            <a:endParaRPr lang="en-US" dirty="0"/>
          </a:p>
        </p:txBody>
      </p:sp>
      <p:sp>
        <p:nvSpPr>
          <p:cNvPr id="4" name="Slide Number Placeholder 3"/>
          <p:cNvSpPr>
            <a:spLocks noGrp="1"/>
          </p:cNvSpPr>
          <p:nvPr>
            <p:ph type="sldNum" sz="quarter" idx="10"/>
          </p:nvPr>
        </p:nvSpPr>
        <p:spPr/>
        <p:txBody>
          <a:bodyPr/>
          <a:lstStyle/>
          <a:p>
            <a:fld id="{C3EF1F1E-78B7-8047-969C-93124E91B4E5}" type="slidenum">
              <a:rPr lang="en-US" smtClean="0"/>
              <a:t>13</a:t>
            </a:fld>
            <a:endParaRPr lang="en-US"/>
          </a:p>
        </p:txBody>
      </p:sp>
    </p:spTree>
    <p:extLst>
      <p:ext uri="{BB962C8B-B14F-4D97-AF65-F5344CB8AC3E}">
        <p14:creationId xmlns:p14="http://schemas.microsoft.com/office/powerpoint/2010/main" val="274265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 support for</a:t>
            </a:r>
            <a:r>
              <a:rPr lang="en-US" baseline="0" dirty="0" smtClean="0"/>
              <a:t> </a:t>
            </a:r>
            <a:r>
              <a:rPr lang="en-US" baseline="0" smtClean="0"/>
              <a:t>document camera</a:t>
            </a:r>
            <a:endParaRPr lang="en-US"/>
          </a:p>
        </p:txBody>
      </p:sp>
      <p:sp>
        <p:nvSpPr>
          <p:cNvPr id="4" name="Slide Number Placeholder 3"/>
          <p:cNvSpPr>
            <a:spLocks noGrp="1"/>
          </p:cNvSpPr>
          <p:nvPr>
            <p:ph type="sldNum" sz="quarter" idx="10"/>
          </p:nvPr>
        </p:nvSpPr>
        <p:spPr/>
        <p:txBody>
          <a:bodyPr/>
          <a:lstStyle/>
          <a:p>
            <a:fld id="{C3EF1F1E-78B7-8047-969C-93124E91B4E5}" type="slidenum">
              <a:rPr lang="en-US" smtClean="0"/>
              <a:t>14</a:t>
            </a:fld>
            <a:endParaRPr lang="en-US"/>
          </a:p>
        </p:txBody>
      </p:sp>
    </p:spTree>
    <p:extLst>
      <p:ext uri="{BB962C8B-B14F-4D97-AF65-F5344CB8AC3E}">
        <p14:creationId xmlns:p14="http://schemas.microsoft.com/office/powerpoint/2010/main" val="90715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CA"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CA"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CA"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CA"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CA"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CA"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CA"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CA" smtClean="0"/>
              <a:t>Click to edit Master text styles</a:t>
            </a:r>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CA" smtClean="0"/>
              <a:t>Drag picture to placeholder or click icon to add</a:t>
            </a:r>
            <a:endParaRPr/>
          </a:p>
        </p:txBody>
      </p:sp>
      <p:sp>
        <p:nvSpPr>
          <p:cNvPr id="4" name="Date Placeholder 3"/>
          <p:cNvSpPr>
            <a:spLocks noGrp="1"/>
          </p:cNvSpPr>
          <p:nvPr>
            <p:ph type="dt" sz="half" idx="10"/>
          </p:nvPr>
        </p:nvSpPr>
        <p:spPr/>
        <p:txBody>
          <a:bodyPr/>
          <a:lstStyle/>
          <a:p>
            <a:fld id="{6A637019-64D5-ED4B-8F05-C9B36094D3E0}" type="datetimeFigureOut">
              <a:rPr lang="en-US" smtClean="0"/>
              <a:t>2014-03-16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05FFD-464D-594F-9DC4-87E7BAF8BFEB}"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CA"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A637019-64D5-ED4B-8F05-C9B36094D3E0}" type="datetimeFigureOut">
              <a:rPr lang="en-US" smtClean="0"/>
              <a:t>2014-03-16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A637019-64D5-ED4B-8F05-C9B36094D3E0}" type="datetimeFigureOut">
              <a:rPr lang="en-US" smtClean="0"/>
              <a:t>2014-03-16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A637019-64D5-ED4B-8F05-C9B36094D3E0}" type="datetimeFigureOut">
              <a:rPr lang="en-US" smtClean="0"/>
              <a:t>2014-03-16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05FFD-464D-594F-9DC4-87E7BAF8BF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37019-64D5-ED4B-8F05-C9B36094D3E0}" type="datetimeFigureOut">
              <a:rPr lang="en-US" smtClean="0"/>
              <a:t>2014-03-16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05FFD-464D-594F-9DC4-87E7BAF8BFEB}"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6A637019-64D5-ED4B-8F05-C9B36094D3E0}" type="datetimeFigureOut">
              <a:rPr lang="en-US" smtClean="0"/>
              <a:t>2014-03-16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8EC05FFD-464D-594F-9DC4-87E7BAF8BFEB}"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CA" smtClean="0"/>
              <a:t>Click to edit Master title style</a:t>
            </a:r>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Demography, continued.</a:t>
            </a:r>
            <a:endParaRPr lang="en-US" dirty="0"/>
          </a:p>
        </p:txBody>
      </p:sp>
      <p:sp>
        <p:nvSpPr>
          <p:cNvPr id="3" name="Subtitle 2"/>
          <p:cNvSpPr>
            <a:spLocks noGrp="1"/>
          </p:cNvSpPr>
          <p:nvPr>
            <p:ph type="subTitle" idx="1"/>
          </p:nvPr>
        </p:nvSpPr>
        <p:spPr>
          <a:xfrm>
            <a:off x="476205" y="1532427"/>
            <a:ext cx="7754112" cy="935002"/>
          </a:xfrm>
        </p:spPr>
        <p:txBody>
          <a:bodyPr>
            <a:normAutofit/>
          </a:bodyPr>
          <a:lstStyle/>
          <a:p>
            <a:r>
              <a:rPr lang="en-US" sz="2400" b="1" dirty="0" smtClean="0"/>
              <a:t>The Human Pyramids</a:t>
            </a:r>
            <a:endParaRPr lang="en-US" sz="2400" b="1" dirty="0"/>
          </a:p>
        </p:txBody>
      </p:sp>
    </p:spTree>
    <p:extLst>
      <p:ext uri="{BB962C8B-B14F-4D97-AF65-F5344CB8AC3E}">
        <p14:creationId xmlns:p14="http://schemas.microsoft.com/office/powerpoint/2010/main" val="193076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into the future.</a:t>
            </a:r>
            <a:endParaRPr lang="en-US" dirty="0"/>
          </a:p>
        </p:txBody>
      </p:sp>
      <p:sp>
        <p:nvSpPr>
          <p:cNvPr id="3" name="Text Placeholder 2"/>
          <p:cNvSpPr>
            <a:spLocks noGrp="1"/>
          </p:cNvSpPr>
          <p:nvPr>
            <p:ph type="body" idx="1"/>
          </p:nvPr>
        </p:nvSpPr>
        <p:spPr/>
        <p:txBody>
          <a:bodyPr/>
          <a:lstStyle/>
          <a:p>
            <a:r>
              <a:rPr lang="en-US" dirty="0" smtClean="0"/>
              <a:t>Comparing Kenya, Canada and Germany. 1950 - 2100</a:t>
            </a:r>
            <a:endParaRPr lang="en-US" dirty="0"/>
          </a:p>
        </p:txBody>
      </p:sp>
    </p:spTree>
    <p:extLst>
      <p:ext uri="{BB962C8B-B14F-4D97-AF65-F5344CB8AC3E}">
        <p14:creationId xmlns:p14="http://schemas.microsoft.com/office/powerpoint/2010/main" val="341391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Title 7"/>
          <p:cNvSpPr>
            <a:spLocks noGrp="1"/>
          </p:cNvSpPr>
          <p:nvPr>
            <p:ph type="title" orient="vert"/>
          </p:nvPr>
        </p:nvSpPr>
        <p:spPr/>
        <p:txBody>
          <a:bodyPr/>
          <a:lstStyle/>
          <a:p>
            <a:r>
              <a:rPr lang="en-US" dirty="0" smtClean="0"/>
              <a:t>Kenya’s population</a:t>
            </a:r>
            <a:endParaRPr lang="en-US" dirty="0"/>
          </a:p>
        </p:txBody>
      </p:sp>
      <p:sp>
        <p:nvSpPr>
          <p:cNvPr id="9" name="Vertical Text Placeholder 8"/>
          <p:cNvSpPr>
            <a:spLocks noGrp="1"/>
          </p:cNvSpPr>
          <p:nvPr>
            <p:ph type="body" orient="vert" idx="1"/>
          </p:nvPr>
        </p:nvSpPr>
        <p:spPr/>
        <p:txBody>
          <a:bodyPr/>
          <a:lstStyle/>
          <a:p>
            <a:r>
              <a:rPr lang="en-US" dirty="0"/>
              <a:t>1950- 2100</a:t>
            </a:r>
          </a:p>
        </p:txBody>
      </p:sp>
      <p:pic>
        <p:nvPicPr>
          <p:cNvPr id="5" name="Picture Placeholder 4" descr="population pyramid kenya.tiff"/>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t="-7417" b="-7417"/>
          <a:stretch/>
        </p:blipFill>
        <p:spPr>
          <a:xfrm>
            <a:off x="416783" y="0"/>
            <a:ext cx="6365017" cy="6940071"/>
          </a:xfrm>
        </p:spPr>
      </p:pic>
    </p:spTree>
    <p:extLst>
      <p:ext uri="{BB962C8B-B14F-4D97-AF65-F5344CB8AC3E}">
        <p14:creationId xmlns:p14="http://schemas.microsoft.com/office/powerpoint/2010/main" val="305202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Canada’s population</a:t>
            </a:r>
            <a:endParaRPr lang="en-US" dirty="0"/>
          </a:p>
        </p:txBody>
      </p:sp>
      <p:sp>
        <p:nvSpPr>
          <p:cNvPr id="3" name="Vertical Text Placeholder 2"/>
          <p:cNvSpPr>
            <a:spLocks noGrp="1"/>
          </p:cNvSpPr>
          <p:nvPr>
            <p:ph type="body" orient="vert" idx="1"/>
          </p:nvPr>
        </p:nvSpPr>
        <p:spPr/>
        <p:txBody>
          <a:bodyPr/>
          <a:lstStyle/>
          <a:p>
            <a:endParaRPr lang="en-US" dirty="0"/>
          </a:p>
        </p:txBody>
      </p:sp>
      <p:pic>
        <p:nvPicPr>
          <p:cNvPr id="4" name="Picture 3" descr="population pyramid canad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63" y="281903"/>
            <a:ext cx="6614153" cy="6326581"/>
          </a:xfrm>
          <a:prstGeom prst="rect">
            <a:avLst/>
          </a:prstGeom>
        </p:spPr>
      </p:pic>
    </p:spTree>
    <p:extLst>
      <p:ext uri="{BB962C8B-B14F-4D97-AF65-F5344CB8AC3E}">
        <p14:creationId xmlns:p14="http://schemas.microsoft.com/office/powerpoint/2010/main" val="99890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Germany’s population.</a:t>
            </a:r>
            <a:endParaRPr lang="en-US" dirty="0"/>
          </a:p>
        </p:txBody>
      </p:sp>
      <p:sp>
        <p:nvSpPr>
          <p:cNvPr id="3" name="Vertical Text Placeholder 2"/>
          <p:cNvSpPr>
            <a:spLocks noGrp="1"/>
          </p:cNvSpPr>
          <p:nvPr>
            <p:ph type="body" orient="vert" idx="1"/>
          </p:nvPr>
        </p:nvSpPr>
        <p:spPr/>
        <p:txBody>
          <a:bodyPr/>
          <a:lstStyle/>
          <a:p>
            <a:endParaRPr lang="en-US"/>
          </a:p>
        </p:txBody>
      </p:sp>
      <p:pic>
        <p:nvPicPr>
          <p:cNvPr id="4" name="Picture 3" descr="population pyramid german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63" y="142690"/>
            <a:ext cx="6871999" cy="6563704"/>
          </a:xfrm>
          <a:prstGeom prst="rect">
            <a:avLst/>
          </a:prstGeom>
        </p:spPr>
      </p:pic>
    </p:spTree>
    <p:extLst>
      <p:ext uri="{BB962C8B-B14F-4D97-AF65-F5344CB8AC3E}">
        <p14:creationId xmlns:p14="http://schemas.microsoft.com/office/powerpoint/2010/main" val="69790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your turn to construct a population pyramid.</a:t>
            </a:r>
            <a:endParaRPr lang="en-US" dirty="0"/>
          </a:p>
        </p:txBody>
      </p:sp>
      <p:sp>
        <p:nvSpPr>
          <p:cNvPr id="3" name="Content Placeholder 2"/>
          <p:cNvSpPr>
            <a:spLocks noGrp="1"/>
          </p:cNvSpPr>
          <p:nvPr>
            <p:ph idx="1"/>
          </p:nvPr>
        </p:nvSpPr>
        <p:spPr>
          <a:xfrm>
            <a:off x="284163" y="1942352"/>
            <a:ext cx="8574087" cy="4452472"/>
          </a:xfrm>
        </p:spPr>
        <p:txBody>
          <a:bodyPr>
            <a:normAutofit fontScale="85000" lnSpcReduction="20000"/>
          </a:bodyPr>
          <a:lstStyle/>
          <a:p>
            <a:pPr>
              <a:buNone/>
            </a:pPr>
            <a:r>
              <a:rPr lang="en-US" dirty="0">
                <a:solidFill>
                  <a:schemeClr val="accent6"/>
                </a:solidFill>
              </a:rPr>
              <a:t>Task 1:</a:t>
            </a:r>
            <a:r>
              <a:rPr lang="en-US" dirty="0"/>
              <a:t> Constructing the population </a:t>
            </a:r>
            <a:r>
              <a:rPr lang="en-US" dirty="0" smtClean="0"/>
              <a:t>pyramid: working in pairs (A + B), you need two colours of markers, one pyramid sheet and one data sheet</a:t>
            </a:r>
            <a:endParaRPr lang="en-US" dirty="0"/>
          </a:p>
          <a:p>
            <a:pPr>
              <a:buNone/>
            </a:pPr>
            <a:r>
              <a:rPr lang="en-US" dirty="0"/>
              <a:t>Person A: Tells the recorder the information</a:t>
            </a:r>
          </a:p>
          <a:p>
            <a:pPr>
              <a:buNone/>
            </a:pPr>
            <a:r>
              <a:rPr lang="en-US" dirty="0"/>
              <a:t>Person B: Recorder</a:t>
            </a:r>
          </a:p>
          <a:p>
            <a:pPr>
              <a:buNone/>
            </a:pPr>
            <a:r>
              <a:rPr lang="en-US" dirty="0" smtClean="0">
                <a:solidFill>
                  <a:srgbClr val="C00000"/>
                </a:solidFill>
              </a:rPr>
              <a:t>Task </a:t>
            </a:r>
            <a:r>
              <a:rPr lang="en-US" dirty="0">
                <a:solidFill>
                  <a:srgbClr val="C00000"/>
                </a:solidFill>
              </a:rPr>
              <a:t>2</a:t>
            </a:r>
            <a:r>
              <a:rPr lang="en-US" dirty="0"/>
              <a:t>: Interpret the results </a:t>
            </a:r>
            <a:r>
              <a:rPr lang="en-US" dirty="0" smtClean="0"/>
              <a:t>together, person A records the answers</a:t>
            </a:r>
            <a:endParaRPr lang="en-US" dirty="0"/>
          </a:p>
          <a:p>
            <a:pPr>
              <a:buNone/>
            </a:pPr>
            <a:r>
              <a:rPr lang="en-US" dirty="0" smtClean="0">
                <a:solidFill>
                  <a:srgbClr val="C00000"/>
                </a:solidFill>
              </a:rPr>
              <a:t>Task </a:t>
            </a:r>
            <a:r>
              <a:rPr lang="en-US" dirty="0">
                <a:solidFill>
                  <a:srgbClr val="C00000"/>
                </a:solidFill>
              </a:rPr>
              <a:t>3</a:t>
            </a:r>
            <a:r>
              <a:rPr lang="en-US" dirty="0"/>
              <a:t>: Compare your </a:t>
            </a:r>
            <a:r>
              <a:rPr lang="en-US" dirty="0" smtClean="0"/>
              <a:t>results</a:t>
            </a:r>
            <a:r>
              <a:rPr lang="en-US" dirty="0"/>
              <a:t> </a:t>
            </a:r>
            <a:r>
              <a:rPr lang="en-US" dirty="0" smtClean="0"/>
              <a:t>with the other pair at your table.</a:t>
            </a:r>
            <a:endParaRPr lang="en-US" dirty="0" smtClean="0"/>
          </a:p>
          <a:p>
            <a:pPr>
              <a:buNone/>
            </a:pPr>
            <a:r>
              <a:rPr lang="en-US" dirty="0" smtClean="0"/>
              <a:t>How Canada and Bolivia’s population pyramid differ and how are they similar?</a:t>
            </a:r>
          </a:p>
          <a:p>
            <a:pPr>
              <a:buNone/>
            </a:pPr>
            <a:r>
              <a:rPr lang="en-US" dirty="0" smtClean="0"/>
              <a:t>Which of the two graphs shows a greater increase in total population?</a:t>
            </a:r>
          </a:p>
          <a:p>
            <a:pPr>
              <a:buNone/>
            </a:pPr>
            <a:r>
              <a:rPr lang="en-US" dirty="0" smtClean="0"/>
              <a:t>How governments may use this information to plan for the future needs of society?</a:t>
            </a:r>
            <a:endParaRPr lang="en-US" dirty="0"/>
          </a:p>
          <a:p>
            <a:endParaRPr lang="en-US" dirty="0"/>
          </a:p>
        </p:txBody>
      </p:sp>
    </p:spTree>
    <p:extLst>
      <p:ext uri="{BB962C8B-B14F-4D97-AF65-F5344CB8AC3E}">
        <p14:creationId xmlns:p14="http://schemas.microsoft.com/office/powerpoint/2010/main" val="96807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r>
              <a:rPr lang="en-US" dirty="0" smtClean="0"/>
              <a:t>We continue to investigate population characteristics.</a:t>
            </a:r>
          </a:p>
          <a:p>
            <a:r>
              <a:rPr lang="en-US" dirty="0" smtClean="0"/>
              <a:t>We are learning to </a:t>
            </a:r>
            <a:r>
              <a:rPr lang="en-US" dirty="0"/>
              <a:t>construct and interpret population pyramids. </a:t>
            </a:r>
            <a:endParaRPr lang="en-US" dirty="0" smtClean="0"/>
          </a:p>
          <a:p>
            <a:r>
              <a:rPr lang="en-US" dirty="0" smtClean="0"/>
              <a:t>Social Goal: active listening, mutual respect, participation, collaboration.</a:t>
            </a:r>
            <a:endParaRPr lang="en-US" dirty="0"/>
          </a:p>
          <a:p>
            <a:endParaRPr lang="en-US" dirty="0"/>
          </a:p>
        </p:txBody>
      </p:sp>
    </p:spTree>
    <p:extLst>
      <p:ext uri="{BB962C8B-B14F-4D97-AF65-F5344CB8AC3E}">
        <p14:creationId xmlns:p14="http://schemas.microsoft.com/office/powerpoint/2010/main" val="252072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lstStyle/>
          <a:p>
            <a:r>
              <a:rPr lang="en-US" dirty="0" smtClean="0"/>
              <a:t>Minds On: Think/ Pair/ Share what are population characteristics and </a:t>
            </a:r>
            <a:r>
              <a:rPr lang="en-US" dirty="0"/>
              <a:t>w</a:t>
            </a:r>
            <a:r>
              <a:rPr lang="en-US" dirty="0" smtClean="0"/>
              <a:t>hat do they tell us?</a:t>
            </a:r>
          </a:p>
          <a:p>
            <a:r>
              <a:rPr lang="en-US" dirty="0" smtClean="0"/>
              <a:t>Why do we need information about population characteristics?</a:t>
            </a:r>
          </a:p>
          <a:p>
            <a:r>
              <a:rPr lang="en-US" dirty="0" smtClean="0"/>
              <a:t>Which parts of the world experience a very high increase in population?</a:t>
            </a:r>
          </a:p>
          <a:p>
            <a:pPr marL="0" indent="0">
              <a:buNone/>
            </a:pPr>
            <a:endParaRPr lang="en-US" dirty="0"/>
          </a:p>
        </p:txBody>
      </p:sp>
    </p:spTree>
    <p:extLst>
      <p:ext uri="{BB962C8B-B14F-4D97-AF65-F5344CB8AC3E}">
        <p14:creationId xmlns:p14="http://schemas.microsoft.com/office/powerpoint/2010/main" val="94824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 you remember how a population can change in a country?</a:t>
            </a:r>
            <a:endParaRPr lang="en-US" sz="3600" dirty="0"/>
          </a:p>
        </p:txBody>
      </p:sp>
      <p:sp>
        <p:nvSpPr>
          <p:cNvPr id="3" name="Content Placeholder 2"/>
          <p:cNvSpPr>
            <a:spLocks noGrp="1"/>
          </p:cNvSpPr>
          <p:nvPr>
            <p:ph sz="half" idx="1"/>
          </p:nvPr>
        </p:nvSpPr>
        <p:spPr/>
        <p:txBody>
          <a:bodyPr/>
          <a:lstStyle/>
          <a:p>
            <a:r>
              <a:rPr lang="en-US" dirty="0" smtClean="0"/>
              <a:t>It depends on a number of people who are born and die each year.</a:t>
            </a:r>
          </a:p>
          <a:p>
            <a:r>
              <a:rPr lang="en-US" dirty="0" smtClean="0"/>
              <a:t>There is a natural increase when birth rate is higher than death rate.</a:t>
            </a:r>
          </a:p>
          <a:p>
            <a:r>
              <a:rPr lang="en-US" dirty="0" smtClean="0"/>
              <a:t>There is a population decrease when the birth rate is lower than the death rate.</a:t>
            </a:r>
          </a:p>
          <a:p>
            <a:endParaRPr lang="en-US" dirty="0"/>
          </a:p>
        </p:txBody>
      </p:sp>
      <p:sp>
        <p:nvSpPr>
          <p:cNvPr id="4" name="Content Placeholder 3"/>
          <p:cNvSpPr>
            <a:spLocks noGrp="1"/>
          </p:cNvSpPr>
          <p:nvPr>
            <p:ph sz="half" idx="2"/>
          </p:nvPr>
        </p:nvSpPr>
        <p:spPr/>
        <p:txBody>
          <a:bodyPr/>
          <a:lstStyle/>
          <a:p>
            <a:r>
              <a:rPr lang="en-US" dirty="0" smtClean="0"/>
              <a:t>Another reason population changes is immigration.</a:t>
            </a:r>
          </a:p>
          <a:p>
            <a:r>
              <a:rPr lang="en-US" dirty="0" smtClean="0"/>
              <a:t>The difference between the number of people leaving (emigrating) and those coming in (immigrating) is called the </a:t>
            </a:r>
            <a:r>
              <a:rPr lang="en-US" b="1" dirty="0" smtClean="0"/>
              <a:t>net migration.</a:t>
            </a:r>
          </a:p>
        </p:txBody>
      </p:sp>
    </p:spTree>
    <p:extLst>
      <p:ext uri="{BB962C8B-B14F-4D97-AF65-F5344CB8AC3E}">
        <p14:creationId xmlns:p14="http://schemas.microsoft.com/office/powerpoint/2010/main" val="317203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Pyramids</a:t>
            </a:r>
            <a:endParaRPr lang="en-US" dirty="0"/>
          </a:p>
        </p:txBody>
      </p:sp>
      <p:sp>
        <p:nvSpPr>
          <p:cNvPr id="4" name="Text Placeholder 3"/>
          <p:cNvSpPr>
            <a:spLocks noGrp="1"/>
          </p:cNvSpPr>
          <p:nvPr>
            <p:ph type="body" sz="half" idx="2"/>
          </p:nvPr>
        </p:nvSpPr>
        <p:spPr/>
        <p:txBody>
          <a:bodyPr>
            <a:normAutofit/>
          </a:bodyPr>
          <a:lstStyle/>
          <a:p>
            <a:r>
              <a:rPr lang="en-US" sz="2800" dirty="0" smtClean="0"/>
              <a:t>Population pyramids are a type of graph that give information about the number of people in each age group and the balance of males and females in a country’s population.</a:t>
            </a:r>
            <a:endParaRPr lang="en-US" sz="2800" dirty="0"/>
          </a:p>
        </p:txBody>
      </p:sp>
      <p:pic>
        <p:nvPicPr>
          <p:cNvPr id="7" name="Content Placeholder 6" descr="Untitled copy.tiff"/>
          <p:cNvPicPr>
            <a:picLocks noGrp="1" noChangeAspect="1"/>
          </p:cNvPicPr>
          <p:nvPr>
            <p:ph idx="1"/>
          </p:nvPr>
        </p:nvPicPr>
        <p:blipFill>
          <a:blip r:embed="rId2">
            <a:extLst>
              <a:ext uri="{28A0092B-C50C-407E-A947-70E740481C1C}">
                <a14:useLocalDpi xmlns:a14="http://schemas.microsoft.com/office/drawing/2010/main" val="0"/>
              </a:ext>
            </a:extLst>
          </a:blip>
          <a:srcRect t="-15777" b="-15777"/>
          <a:stretch>
            <a:fillRect/>
          </a:stretch>
        </p:blipFill>
        <p:spPr/>
      </p:pic>
    </p:spTree>
    <p:extLst>
      <p:ext uri="{BB962C8B-B14F-4D97-AF65-F5344CB8AC3E}">
        <p14:creationId xmlns:p14="http://schemas.microsoft.com/office/powerpoint/2010/main" val="122191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a visual representation of male and female statistics together in one graph. </a:t>
            </a:r>
            <a:endParaRPr lang="en-US" dirty="0"/>
          </a:p>
        </p:txBody>
      </p:sp>
      <p:sp>
        <p:nvSpPr>
          <p:cNvPr id="3" name="Text Placeholder 2"/>
          <p:cNvSpPr>
            <a:spLocks noGrp="1"/>
          </p:cNvSpPr>
          <p:nvPr>
            <p:ph type="body" idx="1"/>
          </p:nvPr>
        </p:nvSpPr>
        <p:spPr/>
        <p:txBody>
          <a:bodyPr/>
          <a:lstStyle/>
          <a:p>
            <a:r>
              <a:rPr lang="en-US" dirty="0" smtClean="0"/>
              <a:t>Males graph</a:t>
            </a:r>
            <a:endParaRPr lang="en-US" dirty="0"/>
          </a:p>
        </p:txBody>
      </p:sp>
      <p:pic>
        <p:nvPicPr>
          <p:cNvPr id="7" name="Content Placeholder 6" descr="Untitled.png"/>
          <p:cNvPicPr>
            <a:picLocks noGrp="1" noChangeAspect="1"/>
          </p:cNvPicPr>
          <p:nvPr>
            <p:ph sz="half" idx="2"/>
          </p:nvPr>
        </p:nvPicPr>
        <p:blipFill>
          <a:blip r:embed="rId3">
            <a:extLst>
              <a:ext uri="{28A0092B-C50C-407E-A947-70E740481C1C}">
                <a14:useLocalDpi xmlns:a14="http://schemas.microsoft.com/office/drawing/2010/main" val="0"/>
              </a:ext>
            </a:extLst>
          </a:blip>
          <a:srcRect t="-9093" b="-9093"/>
          <a:stretch>
            <a:fillRect/>
          </a:stretch>
        </p:blipFill>
        <p:spPr>
          <a:xfrm>
            <a:off x="403225" y="2590800"/>
            <a:ext cx="3932238" cy="3535363"/>
          </a:xfrm>
        </p:spPr>
      </p:pic>
      <p:sp>
        <p:nvSpPr>
          <p:cNvPr id="5" name="Text Placeholder 4"/>
          <p:cNvSpPr>
            <a:spLocks noGrp="1"/>
          </p:cNvSpPr>
          <p:nvPr>
            <p:ph type="body" sz="quarter" idx="3"/>
          </p:nvPr>
        </p:nvSpPr>
        <p:spPr/>
        <p:txBody>
          <a:bodyPr/>
          <a:lstStyle/>
          <a:p>
            <a:r>
              <a:rPr lang="en-US" dirty="0" smtClean="0"/>
              <a:t>Females Graph</a:t>
            </a:r>
            <a:endParaRPr lang="en-US" dirty="0"/>
          </a:p>
        </p:txBody>
      </p:sp>
      <p:pic>
        <p:nvPicPr>
          <p:cNvPr id="8" name="Content Placeholder 7" descr="2.png"/>
          <p:cNvPicPr>
            <a:picLocks noGrp="1" noChangeAspect="1"/>
          </p:cNvPicPr>
          <p:nvPr>
            <p:ph sz="quarter" idx="4"/>
          </p:nvPr>
        </p:nvPicPr>
        <p:blipFill>
          <a:blip r:embed="rId4">
            <a:extLst>
              <a:ext uri="{28A0092B-C50C-407E-A947-70E740481C1C}">
                <a14:useLocalDpi xmlns:a14="http://schemas.microsoft.com/office/drawing/2010/main" val="0"/>
              </a:ext>
            </a:extLst>
          </a:blip>
          <a:srcRect t="-13426" b="-13426"/>
          <a:stretch>
            <a:fillRect/>
          </a:stretch>
        </p:blipFill>
        <p:spPr>
          <a:xfrm>
            <a:off x="4779495" y="2467174"/>
            <a:ext cx="4078755" cy="3796881"/>
          </a:xfrm>
        </p:spPr>
      </p:pic>
    </p:spTree>
    <p:extLst>
      <p:ext uri="{BB962C8B-B14F-4D97-AF65-F5344CB8AC3E}">
        <p14:creationId xmlns:p14="http://schemas.microsoft.com/office/powerpoint/2010/main" val="420780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4809743"/>
            <a:ext cx="8360242" cy="1425775"/>
          </a:xfrm>
        </p:spPr>
        <p:txBody>
          <a:bodyPr>
            <a:normAutofit/>
          </a:bodyPr>
          <a:lstStyle/>
          <a:p>
            <a:r>
              <a:rPr lang="en-US" sz="1600" dirty="0" smtClean="0"/>
              <a:t>The pyramid is divided down the middle to show males on the left and females on the right. The youngest people in a society are shown in the bars at the bottom of the graph. The oldest people are on the top. If you want to predict some of the things that will happen in a country, it helps to know about the age groups. If more people are young, then you must plan for the needs of children, for example education and health care. </a:t>
            </a:r>
            <a:endParaRPr lang="en-US" sz="1600" dirty="0"/>
          </a:p>
        </p:txBody>
      </p:sp>
      <p:pic>
        <p:nvPicPr>
          <p:cNvPr id="5" name="Picture Placeholder 4" descr="3.png"/>
          <p:cNvPicPr>
            <a:picLocks noGrp="1" noChangeAspect="1"/>
          </p:cNvPicPr>
          <p:nvPr>
            <p:ph type="pic" idx="1"/>
          </p:nvPr>
        </p:nvPicPr>
        <p:blipFill>
          <a:blip r:embed="rId2">
            <a:extLst>
              <a:ext uri="{28A0092B-C50C-407E-A947-70E740481C1C}">
                <a14:useLocalDpi xmlns:a14="http://schemas.microsoft.com/office/drawing/2010/main" val="0"/>
              </a:ext>
            </a:extLst>
          </a:blip>
          <a:srcRect l="-35108" r="-35108"/>
          <a:stretch>
            <a:fillRect/>
          </a:stretch>
        </p:blipFill>
        <p:spPr/>
      </p:pic>
    </p:spTree>
    <p:extLst>
      <p:ext uri="{BB962C8B-B14F-4D97-AF65-F5344CB8AC3E}">
        <p14:creationId xmlns:p14="http://schemas.microsoft.com/office/powerpoint/2010/main" val="177823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4.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5021" r="-15021"/>
          <a:stretch>
            <a:fillRect/>
          </a:stretch>
        </p:blipFill>
        <p:spPr>
          <a:xfrm>
            <a:off x="-1135356" y="679339"/>
            <a:ext cx="11343107" cy="5756386"/>
          </a:xfrm>
        </p:spPr>
      </p:pic>
    </p:spTree>
    <p:extLst>
      <p:ext uri="{BB962C8B-B14F-4D97-AF65-F5344CB8AC3E}">
        <p14:creationId xmlns:p14="http://schemas.microsoft.com/office/powerpoint/2010/main" val="136474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uni.edu/gai/India/India_Lesson_Plans/India_Population_Pyramids_files/image002.gif"/>
          <p:cNvPicPr>
            <a:picLocks noChangeAspect="1" noChangeArrowheads="1"/>
          </p:cNvPicPr>
          <p:nvPr/>
        </p:nvPicPr>
        <p:blipFill>
          <a:blip r:embed="rId2" cstate="print"/>
          <a:srcRect/>
          <a:stretch>
            <a:fillRect/>
          </a:stretch>
        </p:blipFill>
        <p:spPr bwMode="auto">
          <a:xfrm>
            <a:off x="1146908" y="0"/>
            <a:ext cx="6864243" cy="4776026"/>
          </a:xfrm>
          <a:prstGeom prst="rect">
            <a:avLst/>
          </a:prstGeom>
          <a:noFill/>
        </p:spPr>
      </p:pic>
      <p:sp>
        <p:nvSpPr>
          <p:cNvPr id="3" name="Title 2"/>
          <p:cNvSpPr>
            <a:spLocks noGrp="1"/>
          </p:cNvSpPr>
          <p:nvPr>
            <p:ph type="title"/>
          </p:nvPr>
        </p:nvSpPr>
        <p:spPr>
          <a:xfrm>
            <a:off x="363071" y="4778189"/>
            <a:ext cx="8360242" cy="45719"/>
          </a:xfrm>
        </p:spPr>
        <p:txBody>
          <a:bodyPr>
            <a:normAutofit fontScale="90000"/>
          </a:bodyPr>
          <a:lstStyle/>
          <a:p>
            <a:endParaRPr lang="en-US" dirty="0"/>
          </a:p>
        </p:txBody>
      </p:sp>
      <p:sp>
        <p:nvSpPr>
          <p:cNvPr id="4" name="Picture Placeholder 3"/>
          <p:cNvSpPr>
            <a:spLocks noGrp="1"/>
          </p:cNvSpPr>
          <p:nvPr>
            <p:ph type="pic" idx="1"/>
          </p:nvPr>
        </p:nvSpPr>
        <p:spPr>
          <a:xfrm>
            <a:off x="363071" y="0"/>
            <a:ext cx="8304214" cy="3508277"/>
          </a:xfrm>
        </p:spPr>
      </p:sp>
      <p:sp>
        <p:nvSpPr>
          <p:cNvPr id="5" name="Text Placeholder 4"/>
          <p:cNvSpPr>
            <a:spLocks noGrp="1"/>
          </p:cNvSpPr>
          <p:nvPr>
            <p:ph type="body" sz="half" idx="2"/>
          </p:nvPr>
        </p:nvSpPr>
        <p:spPr>
          <a:xfrm>
            <a:off x="419099" y="5004404"/>
            <a:ext cx="8304213" cy="1687720"/>
          </a:xfrm>
        </p:spPr>
        <p:txBody>
          <a:bodyPr>
            <a:normAutofit/>
          </a:bodyPr>
          <a:lstStyle/>
          <a:p>
            <a:r>
              <a:rPr lang="en-US" sz="1800" dirty="0" smtClean="0"/>
              <a:t>A rapidly growing population like Kenya’s has a wide base at the bottom (a large number of young people) and a narrow top (not many older people). This type of population pyramid is typical of developing countries.  A population pyramid that has a narrow base and fairly equal numbers of people in all age groups represent a more developed country. It is stable. What is happening in Germany? </a:t>
            </a:r>
            <a:endParaRPr lang="en-US" sz="1800" dirty="0"/>
          </a:p>
        </p:txBody>
      </p:sp>
    </p:spTree>
    <p:extLst>
      <p:ext uri="{BB962C8B-B14F-4D97-AF65-F5344CB8AC3E}">
        <p14:creationId xmlns:p14="http://schemas.microsoft.com/office/powerpoint/2010/main" val="2253140611"/>
      </p:ext>
    </p:extLst>
  </p:cSld>
  <p:clrMapOvr>
    <a:masterClrMapping/>
  </p:clrMapOvr>
</p:sld>
</file>

<file path=ppt/theme/theme1.xml><?xml version="1.0" encoding="utf-8"?>
<a:theme xmlns:a="http://schemas.openxmlformats.org/drawingml/2006/main" name="Spectrum">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158</TotalTime>
  <Words>738</Words>
  <Application>Microsoft Macintosh PowerPoint</Application>
  <PresentationFormat>On-screen Show (4:3)</PresentationFormat>
  <Paragraphs>55</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Spectrum</vt:lpstr>
      <vt:lpstr>Demography, continued.</vt:lpstr>
      <vt:lpstr>Learning Goals:</vt:lpstr>
      <vt:lpstr>Let’s review:</vt:lpstr>
      <vt:lpstr>Do you remember how a population can change in a country?</vt:lpstr>
      <vt:lpstr>Population Pyramids</vt:lpstr>
      <vt:lpstr>It’s a visual representation of male and female statistics together in one graph. </vt:lpstr>
      <vt:lpstr>The pyramid is divided down the middle to show males on the left and females on the right. The youngest people in a society are shown in the bars at the bottom of the graph. The oldest people are on the top. If you want to predict some of the things that will happen in a country, it helps to know about the age groups. If more people are young, then you must plan for the needs of children, for example education and health care. </vt:lpstr>
      <vt:lpstr>PowerPoint Presentation</vt:lpstr>
      <vt:lpstr>PowerPoint Presentation</vt:lpstr>
      <vt:lpstr>Let’s look into the future.</vt:lpstr>
      <vt:lpstr>Kenya’s population</vt:lpstr>
      <vt:lpstr>Canada’s population</vt:lpstr>
      <vt:lpstr>Germany’s population.</vt:lpstr>
      <vt:lpstr>It’s your turn to construct a population pyramid.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 continued.</dc:title>
  <dc:creator>AGNIESZKA RUDNICKI</dc:creator>
  <cp:lastModifiedBy>AGNIESZKA RUDNICKI</cp:lastModifiedBy>
  <cp:revision>17</cp:revision>
  <dcterms:created xsi:type="dcterms:W3CDTF">2014-02-28T03:00:22Z</dcterms:created>
  <dcterms:modified xsi:type="dcterms:W3CDTF">2014-03-17T00:40:29Z</dcterms:modified>
</cp:coreProperties>
</file>