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28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0B7-9603-3147-A269-ED442AAC63C9}" type="datetimeFigureOut">
              <a:rPr lang="en-US" smtClean="0"/>
              <a:t>2014-03-23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A7B63-9722-744A-87B0-1D0188941691}" type="slidenum">
              <a:rPr lang="en-US" smtClean="0"/>
              <a:t>‹#›</a:t>
            </a:fld>
            <a:endParaRPr lang="en-US"/>
          </a:p>
        </p:txBody>
      </p:sp>
    </p:spTree>
    <p:extLst>
      <p:ext uri="{BB962C8B-B14F-4D97-AF65-F5344CB8AC3E}">
        <p14:creationId xmlns:p14="http://schemas.microsoft.com/office/powerpoint/2010/main" val="23987311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is happening in</a:t>
            </a:r>
            <a:r>
              <a:rPr lang="en-US" baseline="0" dirty="0" smtClean="0"/>
              <a:t> this photo? Thailand Greenpeace protest  against GM foods after the government official said they might lift the ban on </a:t>
            </a:r>
            <a:r>
              <a:rPr lang="en-US" baseline="0" dirty="0" err="1" smtClean="0"/>
              <a:t>gm</a:t>
            </a:r>
            <a:r>
              <a:rPr lang="en-US" baseline="0" dirty="0" smtClean="0"/>
              <a:t> foods in Thailand. How do you think genetically modified food production is connected to global population?</a:t>
            </a:r>
            <a:endParaRPr lang="en-US" dirty="0"/>
          </a:p>
        </p:txBody>
      </p:sp>
      <p:sp>
        <p:nvSpPr>
          <p:cNvPr id="4" name="Slide Number Placeholder 3"/>
          <p:cNvSpPr>
            <a:spLocks noGrp="1"/>
          </p:cNvSpPr>
          <p:nvPr>
            <p:ph type="sldNum" sz="quarter" idx="10"/>
          </p:nvPr>
        </p:nvSpPr>
        <p:spPr/>
        <p:txBody>
          <a:bodyPr/>
          <a:lstStyle/>
          <a:p>
            <a:fld id="{84F82447-E664-5F4B-A655-B275982BD290}" type="slidenum">
              <a:rPr lang="en-US" smtClean="0"/>
              <a:t>3</a:t>
            </a:fld>
            <a:endParaRPr lang="en-US"/>
          </a:p>
        </p:txBody>
      </p:sp>
    </p:spTree>
    <p:extLst>
      <p:ext uri="{BB962C8B-B14F-4D97-AF65-F5344CB8AC3E}">
        <p14:creationId xmlns:p14="http://schemas.microsoft.com/office/powerpoint/2010/main" val="351400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time we looked at factors affecting urbanization. </a:t>
            </a:r>
            <a:endParaRPr lang="en-US" dirty="0"/>
          </a:p>
        </p:txBody>
      </p:sp>
      <p:sp>
        <p:nvSpPr>
          <p:cNvPr id="4" name="Slide Number Placeholder 3"/>
          <p:cNvSpPr>
            <a:spLocks noGrp="1"/>
          </p:cNvSpPr>
          <p:nvPr>
            <p:ph type="sldNum" sz="quarter" idx="10"/>
          </p:nvPr>
        </p:nvSpPr>
        <p:spPr/>
        <p:txBody>
          <a:bodyPr/>
          <a:lstStyle/>
          <a:p>
            <a:fld id="{84F82447-E664-5F4B-A655-B275982BD290}" type="slidenum">
              <a:rPr lang="en-US" smtClean="0"/>
              <a:t>6</a:t>
            </a:fld>
            <a:endParaRPr lang="en-US"/>
          </a:p>
        </p:txBody>
      </p:sp>
    </p:spTree>
    <p:extLst>
      <p:ext uri="{BB962C8B-B14F-4D97-AF65-F5344CB8AC3E}">
        <p14:creationId xmlns:p14="http://schemas.microsoft.com/office/powerpoint/2010/main" val="292440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 annual per</a:t>
            </a:r>
            <a:r>
              <a:rPr lang="en-US" baseline="0" dirty="0" smtClean="0"/>
              <a:t> capita consumption of meat in kg in Canada is 70 kg, in the US 110 , in China 22 and in India 1 kg.</a:t>
            </a:r>
            <a:endParaRPr lang="en-US" dirty="0"/>
          </a:p>
        </p:txBody>
      </p:sp>
      <p:sp>
        <p:nvSpPr>
          <p:cNvPr id="4" name="Slide Number Placeholder 3"/>
          <p:cNvSpPr>
            <a:spLocks noGrp="1"/>
          </p:cNvSpPr>
          <p:nvPr>
            <p:ph type="sldNum" sz="quarter" idx="10"/>
          </p:nvPr>
        </p:nvSpPr>
        <p:spPr/>
        <p:txBody>
          <a:bodyPr/>
          <a:lstStyle/>
          <a:p>
            <a:fld id="{84F82447-E664-5F4B-A655-B275982BD290}" type="slidenum">
              <a:rPr lang="en-US" smtClean="0"/>
              <a:t>7</a:t>
            </a:fld>
            <a:endParaRPr lang="en-US"/>
          </a:p>
        </p:txBody>
      </p:sp>
    </p:spTree>
    <p:extLst>
      <p:ext uri="{BB962C8B-B14F-4D97-AF65-F5344CB8AC3E}">
        <p14:creationId xmlns:p14="http://schemas.microsoft.com/office/powerpoint/2010/main" val="272017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 produce is more expensive, but it is not mass produced and relies on a variety of natural methods to maintain healthy soil and food production</a:t>
            </a:r>
            <a:endParaRPr lang="en-US" dirty="0"/>
          </a:p>
        </p:txBody>
      </p:sp>
      <p:sp>
        <p:nvSpPr>
          <p:cNvPr id="4" name="Slide Number Placeholder 3"/>
          <p:cNvSpPr>
            <a:spLocks noGrp="1"/>
          </p:cNvSpPr>
          <p:nvPr>
            <p:ph type="sldNum" sz="quarter" idx="10"/>
          </p:nvPr>
        </p:nvSpPr>
        <p:spPr/>
        <p:txBody>
          <a:bodyPr/>
          <a:lstStyle/>
          <a:p>
            <a:fld id="{84F82447-E664-5F4B-A655-B275982BD290}" type="slidenum">
              <a:rPr lang="en-US" smtClean="0"/>
              <a:t>9</a:t>
            </a:fld>
            <a:endParaRPr lang="en-US"/>
          </a:p>
        </p:txBody>
      </p:sp>
    </p:spTree>
    <p:extLst>
      <p:ext uri="{BB962C8B-B14F-4D97-AF65-F5344CB8AC3E}">
        <p14:creationId xmlns:p14="http://schemas.microsoft.com/office/powerpoint/2010/main" val="312657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Transnationals</a:t>
            </a:r>
            <a:r>
              <a:rPr lang="en-US" baseline="0" dirty="0" smtClean="0"/>
              <a:t> operate across national borders and are sometimes beyond the control of any government. Governments, particularly in developing countries, often give in to the demands of </a:t>
            </a:r>
            <a:r>
              <a:rPr lang="en-US" baseline="0" dirty="0" err="1" smtClean="0"/>
              <a:t>transnationals</a:t>
            </a:r>
            <a:r>
              <a:rPr lang="en-US" baseline="0" dirty="0" smtClean="0"/>
              <a:t> simply because they provide jobs and boost the economy, at the expense of sustainable planning and responsible environmental stewardship .</a:t>
            </a:r>
            <a:endParaRPr lang="en-US" dirty="0"/>
          </a:p>
        </p:txBody>
      </p:sp>
      <p:sp>
        <p:nvSpPr>
          <p:cNvPr id="4" name="Slide Number Placeholder 3"/>
          <p:cNvSpPr>
            <a:spLocks noGrp="1"/>
          </p:cNvSpPr>
          <p:nvPr>
            <p:ph type="sldNum" sz="quarter" idx="10"/>
          </p:nvPr>
        </p:nvSpPr>
        <p:spPr/>
        <p:txBody>
          <a:bodyPr/>
          <a:lstStyle/>
          <a:p>
            <a:fld id="{84F82447-E664-5F4B-A655-B275982BD290}" type="slidenum">
              <a:rPr lang="en-US" smtClean="0"/>
              <a:t>11</a:t>
            </a:fld>
            <a:endParaRPr lang="en-US"/>
          </a:p>
        </p:txBody>
      </p:sp>
    </p:spTree>
    <p:extLst>
      <p:ext uri="{BB962C8B-B14F-4D97-AF65-F5344CB8AC3E}">
        <p14:creationId xmlns:p14="http://schemas.microsoft.com/office/powerpoint/2010/main" val="115373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factor: contributes </a:t>
            </a:r>
            <a:r>
              <a:rPr lang="en-US" dirty="0" smtClean="0"/>
              <a:t>to national economic development,</a:t>
            </a:r>
            <a:r>
              <a:rPr lang="en-US" baseline="0" dirty="0" smtClean="0"/>
              <a:t> better quality of life, access to services, social development, difficult for governments to follow rapid growth with water, energy and other basic services</a:t>
            </a:r>
            <a:endParaRPr lang="en-US" dirty="0"/>
          </a:p>
        </p:txBody>
      </p:sp>
      <p:sp>
        <p:nvSpPr>
          <p:cNvPr id="4" name="Slide Number Placeholder 3"/>
          <p:cNvSpPr>
            <a:spLocks noGrp="1"/>
          </p:cNvSpPr>
          <p:nvPr>
            <p:ph type="sldNum" sz="quarter" idx="10"/>
          </p:nvPr>
        </p:nvSpPr>
        <p:spPr/>
        <p:txBody>
          <a:bodyPr/>
          <a:lstStyle/>
          <a:p>
            <a:fld id="{84F82447-E664-5F4B-A655-B275982BD290}" type="slidenum">
              <a:rPr lang="en-US" smtClean="0"/>
              <a:t>12</a:t>
            </a:fld>
            <a:endParaRPr lang="en-US"/>
          </a:p>
        </p:txBody>
      </p:sp>
    </p:spTree>
    <p:extLst>
      <p:ext uri="{BB962C8B-B14F-4D97-AF65-F5344CB8AC3E}">
        <p14:creationId xmlns:p14="http://schemas.microsoft.com/office/powerpoint/2010/main" val="15936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land use planning, change transportation planning, denser residential buildings,</a:t>
            </a:r>
            <a:r>
              <a:rPr lang="en-US" baseline="0" dirty="0" smtClean="0"/>
              <a:t> restoring natural environments in cities, support local agriculture and community gardens, promote recycling and energy water conservation</a:t>
            </a:r>
            <a:endParaRPr lang="en-US" dirty="0"/>
          </a:p>
        </p:txBody>
      </p:sp>
      <p:sp>
        <p:nvSpPr>
          <p:cNvPr id="4" name="Slide Number Placeholder 3"/>
          <p:cNvSpPr>
            <a:spLocks noGrp="1"/>
          </p:cNvSpPr>
          <p:nvPr>
            <p:ph type="sldNum" sz="quarter" idx="10"/>
          </p:nvPr>
        </p:nvSpPr>
        <p:spPr/>
        <p:txBody>
          <a:bodyPr/>
          <a:lstStyle/>
          <a:p>
            <a:fld id="{84F82447-E664-5F4B-A655-B275982BD290}" type="slidenum">
              <a:rPr lang="en-US" smtClean="0"/>
              <a:t>15</a:t>
            </a:fld>
            <a:endParaRPr lang="en-US"/>
          </a:p>
        </p:txBody>
      </p:sp>
    </p:spTree>
    <p:extLst>
      <p:ext uri="{BB962C8B-B14F-4D97-AF65-F5344CB8AC3E}">
        <p14:creationId xmlns:p14="http://schemas.microsoft.com/office/powerpoint/2010/main" val="253553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p:txBody>
          <a:bodyPr/>
          <a:lstStyle/>
          <a:p>
            <a:fld id="{3B270C75-2F41-EA40-88CF-0C7C2A305AE0}" type="datetimeFigureOut">
              <a:rPr lang="en-US" smtClean="0"/>
              <a:t>2014-03-23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70F9B8-970C-F449-AA93-1DB2091BD31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3B270C75-2F41-EA40-88CF-0C7C2A305AE0}" type="datetimeFigureOut">
              <a:rPr lang="en-US" smtClean="0"/>
              <a:t>2014-03-23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F9B8-970C-F449-AA93-1DB2091BD3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970F9B8-970C-F449-AA93-1DB2091BD31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3B270C75-2F41-EA40-88CF-0C7C2A305AE0}" type="datetimeFigureOut">
              <a:rPr lang="en-US" smtClean="0"/>
              <a:t>2014-03-23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3B270C75-2F41-EA40-88CF-0C7C2A305AE0}" type="datetimeFigureOut">
              <a:rPr lang="en-US" smtClean="0"/>
              <a:t>2014-03-23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970F9B8-970C-F449-AA93-1DB2091BD31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270C75-2F41-EA40-88CF-0C7C2A305AE0}" type="datetimeFigureOut">
              <a:rPr lang="en-US" smtClean="0"/>
              <a:t>2014-03-23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70F9B8-970C-F449-AA93-1DB2091BD31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CA"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B270C75-2F41-EA40-88CF-0C7C2A305AE0}" type="datetimeFigureOut">
              <a:rPr lang="en-US" smtClean="0"/>
              <a:t>2014-03-23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F9B8-970C-F449-AA93-1DB2091BD31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7" name="Date Placeholder 6"/>
          <p:cNvSpPr>
            <a:spLocks noGrp="1"/>
          </p:cNvSpPr>
          <p:nvPr>
            <p:ph type="dt" sz="half" idx="10"/>
          </p:nvPr>
        </p:nvSpPr>
        <p:spPr/>
        <p:txBody>
          <a:bodyPr/>
          <a:lstStyle/>
          <a:p>
            <a:fld id="{3B270C75-2F41-EA40-88CF-0C7C2A305AE0}" type="datetimeFigureOut">
              <a:rPr lang="en-US" smtClean="0"/>
              <a:t>2014-03-23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970F9B8-970C-F449-AA93-1DB2091BD31A}" type="slidenum">
              <a:rPr lang="en-US" smtClean="0"/>
              <a:t>‹#›</a:t>
            </a:fld>
            <a:endParaRPr lang="en-US"/>
          </a:p>
        </p:txBody>
      </p:sp>
      <p:sp>
        <p:nvSpPr>
          <p:cNvPr id="23" name="Title 22"/>
          <p:cNvSpPr>
            <a:spLocks noGrp="1"/>
          </p:cNvSpPr>
          <p:nvPr>
            <p:ph type="title"/>
          </p:nvPr>
        </p:nvSpPr>
        <p:spPr/>
        <p:txBody>
          <a:bodyPr rtlCol="0" anchor="b" anchorCtr="0"/>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3B270C75-2F41-EA40-88CF-0C7C2A305AE0}" type="datetimeFigureOut">
              <a:rPr lang="en-US" smtClean="0"/>
              <a:t>2014-03-23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970F9B8-970C-F449-AA93-1DB2091BD3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B270C75-2F41-EA40-88CF-0C7C2A305AE0}" type="datetimeFigureOut">
              <a:rPr lang="en-US" smtClean="0"/>
              <a:t>2014-03-23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970F9B8-970C-F449-AA93-1DB2091BD3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970F9B8-970C-F449-AA93-1DB2091BD31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B270C75-2F41-EA40-88CF-0C7C2A305AE0}" type="datetimeFigureOut">
              <a:rPr lang="en-US" smtClean="0"/>
              <a:t>2014-03-23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970F9B8-970C-F449-AA93-1DB2091BD31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CA"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B270C75-2F41-EA40-88CF-0C7C2A305AE0}" type="datetimeFigureOut">
              <a:rPr lang="en-US" smtClean="0"/>
              <a:t>2014-03-23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B270C75-2F41-EA40-88CF-0C7C2A305AE0}" type="datetimeFigureOut">
              <a:rPr lang="en-US" smtClean="0"/>
              <a:t>2014-03-23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970F9B8-970C-F449-AA93-1DB2091BD31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Grade 8</a:t>
            </a:r>
          </a:p>
          <a:p>
            <a:r>
              <a:rPr lang="en-US" dirty="0" smtClean="0"/>
              <a:t>Human Geography</a:t>
            </a:r>
          </a:p>
          <a:p>
            <a:r>
              <a:rPr lang="en-US" dirty="0" smtClean="0"/>
              <a:t>last chapter in the unit!</a:t>
            </a:r>
            <a:endParaRPr lang="en-US" dirty="0"/>
          </a:p>
        </p:txBody>
      </p:sp>
      <p:sp>
        <p:nvSpPr>
          <p:cNvPr id="2" name="Title 1"/>
          <p:cNvSpPr>
            <a:spLocks noGrp="1"/>
          </p:cNvSpPr>
          <p:nvPr>
            <p:ph type="ctrTitle"/>
          </p:nvPr>
        </p:nvSpPr>
        <p:spPr/>
        <p:txBody>
          <a:bodyPr>
            <a:normAutofit/>
          </a:bodyPr>
          <a:lstStyle/>
          <a:p>
            <a:r>
              <a:rPr lang="en-US" dirty="0" smtClean="0"/>
              <a:t>Connections and Consequences</a:t>
            </a:r>
            <a:endParaRPr lang="en-US" dirty="0"/>
          </a:p>
        </p:txBody>
      </p:sp>
    </p:spTree>
    <p:extLst>
      <p:ext uri="{BB962C8B-B14F-4D97-AF65-F5344CB8AC3E}">
        <p14:creationId xmlns:p14="http://schemas.microsoft.com/office/powerpoint/2010/main" val="14070258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factor of change: </a:t>
            </a:r>
            <a:r>
              <a:rPr lang="en-US" dirty="0" smtClean="0"/>
              <a:t>Globalization</a:t>
            </a:r>
            <a:endParaRPr lang="en-US" dirty="0"/>
          </a:p>
        </p:txBody>
      </p:sp>
      <p:sp>
        <p:nvSpPr>
          <p:cNvPr id="3" name="Content Placeholder 2"/>
          <p:cNvSpPr>
            <a:spLocks noGrp="1"/>
          </p:cNvSpPr>
          <p:nvPr>
            <p:ph sz="half" idx="1"/>
          </p:nvPr>
        </p:nvSpPr>
        <p:spPr/>
        <p:txBody>
          <a:bodyPr/>
          <a:lstStyle/>
          <a:p>
            <a:r>
              <a:rPr lang="en-US" dirty="0" smtClean="0"/>
              <a:t>Globalization is a major trend sweeping the world.</a:t>
            </a:r>
          </a:p>
          <a:p>
            <a:r>
              <a:rPr lang="en-US" dirty="0" smtClean="0"/>
              <a:t>It affects a wide range of activities in agriculture, urbanization, industrialization and transportation.</a:t>
            </a:r>
          </a:p>
          <a:p>
            <a:endParaRPr lang="en-US" dirty="0"/>
          </a:p>
        </p:txBody>
      </p:sp>
      <p:pic>
        <p:nvPicPr>
          <p:cNvPr id="7" name="Content Placeholder 6" descr="b.jpg"/>
          <p:cNvPicPr>
            <a:picLocks noGrp="1" noChangeAspect="1"/>
          </p:cNvPicPr>
          <p:nvPr>
            <p:ph sz="half" idx="2"/>
          </p:nvPr>
        </p:nvPicPr>
        <p:blipFill>
          <a:blip r:embed="rId2">
            <a:extLst>
              <a:ext uri="{28A0092B-C50C-407E-A947-70E740481C1C}">
                <a14:useLocalDpi xmlns:a14="http://schemas.microsoft.com/office/drawing/2010/main" val="0"/>
              </a:ext>
            </a:extLst>
          </a:blip>
          <a:srcRect t="-27509" b="-27509"/>
          <a:stretch>
            <a:fillRect/>
          </a:stretch>
        </p:blipFill>
        <p:spPr>
          <a:xfrm>
            <a:off x="4648199" y="1584008"/>
            <a:ext cx="3888410" cy="4091678"/>
          </a:xfrm>
        </p:spPr>
      </p:pic>
    </p:spTree>
    <p:extLst>
      <p:ext uri="{BB962C8B-B14F-4D97-AF65-F5344CB8AC3E}">
        <p14:creationId xmlns:p14="http://schemas.microsoft.com/office/powerpoint/2010/main" val="7293061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t>
            </a:r>
            <a:r>
              <a:rPr lang="en-US" dirty="0" smtClean="0"/>
              <a:t>lobalization includes the spread of:</a:t>
            </a:r>
            <a:endParaRPr lang="en-US" dirty="0"/>
          </a:p>
        </p:txBody>
      </p:sp>
      <p:sp>
        <p:nvSpPr>
          <p:cNvPr id="3" name="Content Placeholder 2"/>
          <p:cNvSpPr>
            <a:spLocks noGrp="1"/>
          </p:cNvSpPr>
          <p:nvPr>
            <p:ph sz="half" idx="1"/>
          </p:nvPr>
        </p:nvSpPr>
        <p:spPr/>
        <p:txBody>
          <a:bodyPr>
            <a:normAutofit fontScale="92500"/>
          </a:bodyPr>
          <a:lstStyle/>
          <a:p>
            <a:r>
              <a:rPr lang="en-US" dirty="0" smtClean="0"/>
              <a:t>media and entertainment</a:t>
            </a:r>
          </a:p>
          <a:p>
            <a:r>
              <a:rPr lang="en-US" dirty="0" smtClean="0"/>
              <a:t>electronic communication</a:t>
            </a:r>
          </a:p>
          <a:p>
            <a:r>
              <a:rPr lang="en-US" dirty="0" smtClean="0"/>
              <a:t>rising levels of trade</a:t>
            </a:r>
          </a:p>
          <a:p>
            <a:r>
              <a:rPr lang="en-US" dirty="0" smtClean="0"/>
              <a:t>international investment</a:t>
            </a:r>
          </a:p>
          <a:p>
            <a:r>
              <a:rPr lang="en-US" dirty="0" smtClean="0"/>
              <a:t>travel and migration</a:t>
            </a:r>
          </a:p>
          <a:p>
            <a:r>
              <a:rPr lang="en-US" dirty="0" smtClean="0"/>
              <a:t>increased personal consumption and spending</a:t>
            </a:r>
          </a:p>
          <a:p>
            <a:r>
              <a:rPr lang="en-US" dirty="0" smtClean="0"/>
              <a:t>rapid changes in technology</a:t>
            </a:r>
          </a:p>
          <a:p>
            <a:r>
              <a:rPr lang="en-US" dirty="0" smtClean="0"/>
              <a:t>growth of transnational corporations</a:t>
            </a:r>
          </a:p>
          <a:p>
            <a:endParaRPr lang="en-US" dirty="0" smtClean="0"/>
          </a:p>
          <a:p>
            <a:endParaRPr lang="en-US" dirty="0"/>
          </a:p>
        </p:txBody>
      </p:sp>
      <p:pic>
        <p:nvPicPr>
          <p:cNvPr id="5" name="Content Placeholder 4" descr="trans.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8686" b="1280"/>
          <a:stretch/>
        </p:blipFill>
        <p:spPr>
          <a:xfrm>
            <a:off x="4648199" y="1297540"/>
            <a:ext cx="3566160" cy="3042547"/>
          </a:xfrm>
        </p:spPr>
      </p:pic>
      <p:sp>
        <p:nvSpPr>
          <p:cNvPr id="6" name="TextBox 5"/>
          <p:cNvSpPr txBox="1"/>
          <p:nvPr/>
        </p:nvSpPr>
        <p:spPr>
          <a:xfrm>
            <a:off x="4881217" y="4627217"/>
            <a:ext cx="3213653" cy="1200329"/>
          </a:xfrm>
          <a:prstGeom prst="rect">
            <a:avLst/>
          </a:prstGeom>
          <a:noFill/>
        </p:spPr>
        <p:txBody>
          <a:bodyPr wrap="square" rtlCol="0">
            <a:spAutoFit/>
          </a:bodyPr>
          <a:lstStyle/>
          <a:p>
            <a:r>
              <a:rPr lang="en-US" dirty="0" smtClean="0"/>
              <a:t>Transnational corporations control 80 % of the world’s trade and 80 % of the world’s croplands.</a:t>
            </a:r>
            <a:endParaRPr lang="en-US" dirty="0"/>
          </a:p>
        </p:txBody>
      </p:sp>
    </p:spTree>
    <p:extLst>
      <p:ext uri="{BB962C8B-B14F-4D97-AF65-F5344CB8AC3E}">
        <p14:creationId xmlns:p14="http://schemas.microsoft.com/office/powerpoint/2010/main" val="3039460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Megacities</a:t>
            </a:r>
            <a:endParaRPr lang="en-US" dirty="0"/>
          </a:p>
        </p:txBody>
      </p:sp>
      <p:pic>
        <p:nvPicPr>
          <p:cNvPr id="5" name="Content Placeholder 4" descr="mp_download.3.pdf"/>
          <p:cNvPicPr>
            <a:picLocks noGrp="1" noChangeAspect="1"/>
          </p:cNvPicPr>
          <p:nvPr>
            <p:ph sz="half" idx="1"/>
          </p:nvPr>
        </p:nvPicPr>
        <p:blipFill>
          <a:blip r:embed="rId3">
            <a:extLst>
              <a:ext uri="{28A0092B-C50C-407E-A947-70E740481C1C}">
                <a14:useLocalDpi xmlns:a14="http://schemas.microsoft.com/office/drawing/2010/main" val="0"/>
              </a:ext>
            </a:extLst>
          </a:blip>
          <a:srcRect l="2630" r="2630"/>
          <a:stretch>
            <a:fillRect/>
          </a:stretch>
        </p:blipFill>
        <p:spPr/>
      </p:pic>
      <p:sp>
        <p:nvSpPr>
          <p:cNvPr id="4" name="Content Placeholder 3"/>
          <p:cNvSpPr>
            <a:spLocks noGrp="1"/>
          </p:cNvSpPr>
          <p:nvPr>
            <p:ph sz="half" idx="2"/>
          </p:nvPr>
        </p:nvSpPr>
        <p:spPr/>
        <p:txBody>
          <a:bodyPr>
            <a:normAutofit/>
          </a:bodyPr>
          <a:lstStyle/>
          <a:p>
            <a:r>
              <a:rPr lang="en-US" dirty="0" smtClean="0"/>
              <a:t>advances in technology (transportation and building) have influenced the process of </a:t>
            </a:r>
            <a:r>
              <a:rPr lang="en-US" b="1" dirty="0" smtClean="0"/>
              <a:t>urbanization</a:t>
            </a:r>
            <a:r>
              <a:rPr lang="en-US" dirty="0" smtClean="0"/>
              <a:t> </a:t>
            </a:r>
          </a:p>
          <a:p>
            <a:r>
              <a:rPr lang="en-US" dirty="0" smtClean="0"/>
              <a:t>urbanization can have both positive and negative effects</a:t>
            </a:r>
          </a:p>
          <a:p>
            <a:r>
              <a:rPr lang="en-US" b="1" dirty="0" smtClean="0"/>
              <a:t>Think / Pair/ Share </a:t>
            </a:r>
            <a:r>
              <a:rPr lang="en-US" dirty="0" smtClean="0"/>
              <a:t>what could they be?</a:t>
            </a:r>
            <a:endParaRPr lang="en-US" dirty="0"/>
          </a:p>
        </p:txBody>
      </p:sp>
    </p:spTree>
    <p:extLst>
      <p:ext uri="{BB962C8B-B14F-4D97-AF65-F5344CB8AC3E}">
        <p14:creationId xmlns:p14="http://schemas.microsoft.com/office/powerpoint/2010/main" val="17940175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issues of urbanization include:</a:t>
            </a:r>
            <a:endParaRPr lang="en-US" sz="3200" dirty="0"/>
          </a:p>
        </p:txBody>
      </p:sp>
      <p:sp>
        <p:nvSpPr>
          <p:cNvPr id="3" name="Content Placeholder 2"/>
          <p:cNvSpPr>
            <a:spLocks noGrp="1"/>
          </p:cNvSpPr>
          <p:nvPr>
            <p:ph sz="half" idx="1"/>
          </p:nvPr>
        </p:nvSpPr>
        <p:spPr/>
        <p:txBody>
          <a:bodyPr>
            <a:normAutofit/>
          </a:bodyPr>
          <a:lstStyle/>
          <a:p>
            <a:r>
              <a:rPr lang="en-US" dirty="0" smtClean="0"/>
              <a:t>poverty</a:t>
            </a:r>
          </a:p>
          <a:p>
            <a:r>
              <a:rPr lang="en-US" dirty="0" smtClean="0"/>
              <a:t>environmental problems</a:t>
            </a:r>
          </a:p>
          <a:p>
            <a:r>
              <a:rPr lang="en-US" dirty="0" smtClean="0"/>
              <a:t>traffic congestion</a:t>
            </a:r>
          </a:p>
          <a:p>
            <a:r>
              <a:rPr lang="en-US" dirty="0" smtClean="0"/>
              <a:t>lack of services such as electricity, water, sewage and garbage disposal </a:t>
            </a:r>
          </a:p>
          <a:p>
            <a:r>
              <a:rPr lang="en-US" dirty="0" smtClean="0"/>
              <a:t>deteriorating infrastructure (roads and bridges, housing)</a:t>
            </a:r>
            <a:endParaRPr lang="en-US" dirty="0"/>
          </a:p>
        </p:txBody>
      </p:sp>
      <p:pic>
        <p:nvPicPr>
          <p:cNvPr id="5" name="Content Placeholder 4" descr="zm_zoomin.3.2.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1111" b="-390"/>
          <a:stretch/>
        </p:blipFill>
        <p:spPr>
          <a:xfrm>
            <a:off x="4648199" y="1385888"/>
            <a:ext cx="3566160" cy="3119851"/>
          </a:xfrm>
        </p:spPr>
      </p:pic>
      <p:sp>
        <p:nvSpPr>
          <p:cNvPr id="6" name="TextBox 5"/>
          <p:cNvSpPr txBox="1"/>
          <p:nvPr/>
        </p:nvSpPr>
        <p:spPr>
          <a:xfrm>
            <a:off x="5035826" y="4859130"/>
            <a:ext cx="3036957" cy="1338828"/>
          </a:xfrm>
          <a:prstGeom prst="rect">
            <a:avLst/>
          </a:prstGeom>
          <a:noFill/>
        </p:spPr>
        <p:txBody>
          <a:bodyPr wrap="square" rtlCol="0">
            <a:spAutoFit/>
          </a:bodyPr>
          <a:lstStyle/>
          <a:p>
            <a:r>
              <a:rPr lang="en-US" sz="900" dirty="0"/>
              <a:t>Someone Has to Do It</a:t>
            </a:r>
          </a:p>
          <a:p>
            <a:r>
              <a:rPr lang="en-US" sz="900" dirty="0"/>
              <a:t>Photograph by Stuart Franklin</a:t>
            </a:r>
          </a:p>
          <a:p>
            <a:endParaRPr lang="en-US" sz="900" dirty="0"/>
          </a:p>
          <a:p>
            <a:r>
              <a:rPr lang="en-US" sz="900" dirty="0"/>
              <a:t>A government worker heaves more than a decade's worth of muck and debris out of a sewer in Lagos, Nigeria. Most sewers in Lagos are clogged. To help clean up the mess, the government has created a company called Drain Ducks that sends men wading into the mire.</a:t>
            </a:r>
          </a:p>
        </p:txBody>
      </p:sp>
    </p:spTree>
    <p:extLst>
      <p:ext uri="{BB962C8B-B14F-4D97-AF65-F5344CB8AC3E}">
        <p14:creationId xmlns:p14="http://schemas.microsoft.com/office/powerpoint/2010/main" val="2202816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pic>
        <p:nvPicPr>
          <p:cNvPr id="5" name="Content Placeholder 4" descr="zm_zoomin.3.1.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281"/>
          <a:stretch/>
        </p:blipFill>
        <p:spPr>
          <a:xfrm>
            <a:off x="386522" y="2147888"/>
            <a:ext cx="4079749" cy="2777503"/>
          </a:xfrm>
        </p:spPr>
      </p:pic>
      <p:sp>
        <p:nvSpPr>
          <p:cNvPr id="4" name="Content Placeholder 3"/>
          <p:cNvSpPr>
            <a:spLocks noGrp="1"/>
          </p:cNvSpPr>
          <p:nvPr>
            <p:ph sz="half" idx="2"/>
          </p:nvPr>
        </p:nvSpPr>
        <p:spPr>
          <a:xfrm>
            <a:off x="4648198" y="2147888"/>
            <a:ext cx="4065105" cy="4202112"/>
          </a:xfrm>
        </p:spPr>
        <p:txBody>
          <a:bodyPr>
            <a:normAutofit fontScale="70000" lnSpcReduction="20000"/>
          </a:bodyPr>
          <a:lstStyle/>
          <a:p>
            <a:r>
              <a:rPr lang="en-US" b="1" dirty="0" smtClean="0"/>
              <a:t>Sao Paulo</a:t>
            </a:r>
            <a:r>
              <a:rPr lang="en-US" dirty="0" smtClean="0"/>
              <a:t>- with 18 million people in the world’s largest city- sprawls from its high-rise downtown to squatter communities, or favelas, on its distant fringe. Once fashionable, the downtown core has lost many businesses and wealthy residents to newer business districts and suburbs. The favelas continually expand as waves of poor people from elsewhere in Brazil arrive to build makeshift homes on undeveloped land at city’s edge. They come to find jobs, education, and opportunity. Often what they find is unemployment, crime and despair. </a:t>
            </a:r>
          </a:p>
          <a:p>
            <a:endParaRPr lang="en-US" dirty="0"/>
          </a:p>
        </p:txBody>
      </p:sp>
      <p:sp>
        <p:nvSpPr>
          <p:cNvPr id="6" name="TextBox 5"/>
          <p:cNvSpPr txBox="1"/>
          <p:nvPr/>
        </p:nvSpPr>
        <p:spPr>
          <a:xfrm>
            <a:off x="640522" y="5149671"/>
            <a:ext cx="3478695" cy="1138773"/>
          </a:xfrm>
          <a:prstGeom prst="rect">
            <a:avLst/>
          </a:prstGeom>
          <a:noFill/>
        </p:spPr>
        <p:txBody>
          <a:bodyPr wrap="square" rtlCol="0">
            <a:spAutoFit/>
          </a:bodyPr>
          <a:lstStyle/>
          <a:p>
            <a:r>
              <a:rPr lang="en-US" dirty="0" smtClean="0"/>
              <a:t>Megalopolis</a:t>
            </a:r>
          </a:p>
          <a:p>
            <a:endParaRPr lang="en-US" dirty="0" smtClean="0"/>
          </a:p>
          <a:p>
            <a:r>
              <a:rPr lang="en-US" sz="1600" dirty="0" smtClean="0"/>
              <a:t>Photograph by Stuart Franklin</a:t>
            </a:r>
          </a:p>
          <a:p>
            <a:r>
              <a:rPr lang="en-US" sz="1600" dirty="0" smtClean="0"/>
              <a:t>National Geographic Magazine</a:t>
            </a:r>
            <a:endParaRPr lang="en-US" sz="1600" dirty="0"/>
          </a:p>
        </p:txBody>
      </p:sp>
    </p:spTree>
    <p:extLst>
      <p:ext uri="{BB962C8B-B14F-4D97-AF65-F5344CB8AC3E}">
        <p14:creationId xmlns:p14="http://schemas.microsoft.com/office/powerpoint/2010/main" val="1713396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“Greening of Cities”</a:t>
            </a:r>
            <a:endParaRPr lang="en-US" dirty="0"/>
          </a:p>
        </p:txBody>
      </p:sp>
      <p:pic>
        <p:nvPicPr>
          <p:cNvPr id="5" name="Content Placeholder 4" descr="greener communities copy.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2006" r="-42006"/>
          <a:stretch/>
        </p:blipFill>
        <p:spPr/>
      </p:pic>
      <p:sp>
        <p:nvSpPr>
          <p:cNvPr id="4" name="Content Placeholder 3"/>
          <p:cNvSpPr>
            <a:spLocks noGrp="1"/>
          </p:cNvSpPr>
          <p:nvPr>
            <p:ph sz="half" idx="2"/>
          </p:nvPr>
        </p:nvSpPr>
        <p:spPr/>
        <p:txBody>
          <a:bodyPr>
            <a:normAutofit fontScale="92500"/>
          </a:bodyPr>
          <a:lstStyle/>
          <a:p>
            <a:r>
              <a:rPr lang="en-US" b="1" dirty="0" smtClean="0"/>
              <a:t>Give one / Take One</a:t>
            </a:r>
          </a:p>
          <a:p>
            <a:r>
              <a:rPr lang="en-US" dirty="0" smtClean="0"/>
              <a:t>List one thing that urban citizens can do to help make cities more sustainable and reduce city’s “ecological footprint”</a:t>
            </a:r>
          </a:p>
          <a:p>
            <a:r>
              <a:rPr lang="en-US" dirty="0" smtClean="0"/>
              <a:t>Walk up to 3 different people and exchange your ideas</a:t>
            </a:r>
          </a:p>
          <a:p>
            <a:r>
              <a:rPr lang="en-US" dirty="0" smtClean="0"/>
              <a:t>When done please return to your desk and be ready to share</a:t>
            </a:r>
          </a:p>
          <a:p>
            <a:endParaRPr lang="en-US" dirty="0"/>
          </a:p>
          <a:p>
            <a:endParaRPr lang="en-US" dirty="0"/>
          </a:p>
        </p:txBody>
      </p:sp>
    </p:spTree>
    <p:extLst>
      <p:ext uri="{BB962C8B-B14F-4D97-AF65-F5344CB8AC3E}">
        <p14:creationId xmlns:p14="http://schemas.microsoft.com/office/powerpoint/2010/main" val="3167711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Rethinking progress: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W</a:t>
            </a:r>
            <a:r>
              <a:rPr lang="en-US" dirty="0" smtClean="0"/>
              <a:t>hat are the potential benefits in making the transition to a circular economy?</a:t>
            </a:r>
          </a:p>
          <a:p>
            <a:r>
              <a:rPr lang="en-US" dirty="0" smtClean="0"/>
              <a:t>How could products and services be designed differently to fit this model?</a:t>
            </a:r>
          </a:p>
          <a:p>
            <a:r>
              <a:rPr lang="en-US" dirty="0" smtClean="0"/>
              <a:t>Think of a product that you use on a daily basis-how might it work on a rental model, as described in the video?</a:t>
            </a:r>
            <a:endParaRPr lang="en-US" dirty="0"/>
          </a:p>
        </p:txBody>
      </p:sp>
      <p:pic>
        <p:nvPicPr>
          <p:cNvPr id="5" name="Content Placeholder 4" descr="circular-economy.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9471" b="-722"/>
          <a:stretch/>
        </p:blipFill>
        <p:spPr>
          <a:xfrm>
            <a:off x="4693478" y="1371600"/>
            <a:ext cx="4130260" cy="3725978"/>
          </a:xfrm>
        </p:spPr>
      </p:pic>
      <p:sp>
        <p:nvSpPr>
          <p:cNvPr id="6" name="TextBox 5"/>
          <p:cNvSpPr txBox="1"/>
          <p:nvPr/>
        </p:nvSpPr>
        <p:spPr>
          <a:xfrm>
            <a:off x="4583043" y="5554870"/>
            <a:ext cx="4108174" cy="860748"/>
          </a:xfrm>
          <a:prstGeom prst="rect">
            <a:avLst/>
          </a:prstGeom>
          <a:noFill/>
        </p:spPr>
        <p:txBody>
          <a:bodyPr wrap="square" rtlCol="0">
            <a:spAutoFit/>
          </a:bodyPr>
          <a:lstStyle/>
          <a:p>
            <a:pPr>
              <a:lnSpc>
                <a:spcPct val="120000"/>
              </a:lnSpc>
            </a:pPr>
            <a:r>
              <a:rPr lang="en-US" sz="1400" b="1" dirty="0"/>
              <a:t>“Nothing is impossible, particularly if it is inevitable”</a:t>
            </a:r>
            <a:r>
              <a:rPr lang="en-US" sz="1400" dirty="0"/>
              <a:t> – Herman Mulder, Chairman of the </a:t>
            </a:r>
            <a:r>
              <a:rPr lang="en-US" sz="1400" dirty="0" smtClean="0"/>
              <a:t>Global </a:t>
            </a:r>
            <a:r>
              <a:rPr lang="en-US" sz="1400" dirty="0"/>
              <a:t>Reporting Initiative</a:t>
            </a:r>
          </a:p>
        </p:txBody>
      </p:sp>
    </p:spTree>
    <p:extLst>
      <p:ext uri="{BB962C8B-B14F-4D97-AF65-F5344CB8AC3E}">
        <p14:creationId xmlns:p14="http://schemas.microsoft.com/office/powerpoint/2010/main" val="23966699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review:</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three patterns of settlement</a:t>
            </a:r>
          </a:p>
          <a:p>
            <a:r>
              <a:rPr lang="en-US" dirty="0" smtClean="0"/>
              <a:t>site and situation</a:t>
            </a:r>
          </a:p>
          <a:p>
            <a:r>
              <a:rPr lang="en-US" dirty="0" smtClean="0"/>
              <a:t>factors affecting population distribution</a:t>
            </a:r>
          </a:p>
          <a:p>
            <a:r>
              <a:rPr lang="en-US" dirty="0" smtClean="0"/>
              <a:t>six factors that affect population density</a:t>
            </a:r>
          </a:p>
          <a:p>
            <a:r>
              <a:rPr lang="en-US" dirty="0" smtClean="0"/>
              <a:t>population pyramids</a:t>
            </a:r>
          </a:p>
          <a:p>
            <a:r>
              <a:rPr lang="en-US" dirty="0" smtClean="0"/>
              <a:t>land use</a:t>
            </a:r>
          </a:p>
          <a:p>
            <a:r>
              <a:rPr lang="en-US" dirty="0" smtClean="0"/>
              <a:t>factors affecting urbanization</a:t>
            </a:r>
          </a:p>
          <a:p>
            <a:r>
              <a:rPr lang="en-US" dirty="0" smtClean="0"/>
              <a:t>what are some changes </a:t>
            </a:r>
            <a:r>
              <a:rPr lang="en-US" dirty="0"/>
              <a:t>in agriculture, urbanization, industrialization and transportation </a:t>
            </a:r>
            <a:r>
              <a:rPr lang="en-US" dirty="0" smtClean="0"/>
              <a:t>and how they affect the world </a:t>
            </a:r>
          </a:p>
          <a:p>
            <a:r>
              <a:rPr lang="en-US" dirty="0" smtClean="0"/>
              <a:t>geography vocabulary from take home quiz</a:t>
            </a:r>
          </a:p>
          <a:p>
            <a:endParaRPr lang="en-US" dirty="0" smtClean="0"/>
          </a:p>
          <a:p>
            <a:endParaRPr lang="en-US" dirty="0"/>
          </a:p>
        </p:txBody>
      </p:sp>
    </p:spTree>
    <p:extLst>
      <p:ext uri="{BB962C8B-B14F-4D97-AF65-F5344CB8AC3E}">
        <p14:creationId xmlns:p14="http://schemas.microsoft.com/office/powerpoint/2010/main" val="7048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sz="quarter" idx="1"/>
          </p:nvPr>
        </p:nvSpPr>
        <p:spPr/>
        <p:txBody>
          <a:bodyPr/>
          <a:lstStyle/>
          <a:p>
            <a:r>
              <a:rPr lang="en-US" dirty="0" smtClean="0"/>
              <a:t>We </a:t>
            </a:r>
            <a:r>
              <a:rPr lang="en-US" dirty="0"/>
              <a:t>are learning to summarize the factors that affect </a:t>
            </a:r>
            <a:r>
              <a:rPr lang="en-US" dirty="0" smtClean="0"/>
              <a:t>patterns of </a:t>
            </a:r>
            <a:r>
              <a:rPr lang="en-US" dirty="0"/>
              <a:t>urbanization</a:t>
            </a:r>
            <a:r>
              <a:rPr lang="en-US" dirty="0" smtClean="0"/>
              <a:t>, industrialization</a:t>
            </a:r>
            <a:r>
              <a:rPr lang="en-US" dirty="0"/>
              <a:t>, </a:t>
            </a:r>
            <a:r>
              <a:rPr lang="en-US" dirty="0" smtClean="0"/>
              <a:t>agriculture and transportation.</a:t>
            </a:r>
          </a:p>
          <a:p>
            <a:r>
              <a:rPr lang="en-US" dirty="0" smtClean="0"/>
              <a:t>Social Goal: active listening, mutual respect, participation, collaboration.</a:t>
            </a:r>
            <a:endParaRPr lang="en-US" dirty="0"/>
          </a:p>
        </p:txBody>
      </p:sp>
    </p:spTree>
    <p:extLst>
      <p:ext uri="{BB962C8B-B14F-4D97-AF65-F5344CB8AC3E}">
        <p14:creationId xmlns:p14="http://schemas.microsoft.com/office/powerpoint/2010/main" val="42941530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 On</a:t>
            </a:r>
            <a:endParaRPr lang="en-US" dirty="0"/>
          </a:p>
        </p:txBody>
      </p:sp>
      <p:pic>
        <p:nvPicPr>
          <p:cNvPr id="4" name="Content Placeholder 3" descr="GreenpeaceGM.jpg"/>
          <p:cNvPicPr>
            <a:picLocks noGrp="1" noChangeAspect="1"/>
          </p:cNvPicPr>
          <p:nvPr>
            <p:ph sz="quarter" idx="1"/>
          </p:nvPr>
        </p:nvPicPr>
        <p:blipFill>
          <a:blip r:embed="rId3">
            <a:extLst>
              <a:ext uri="{28A0092B-C50C-407E-A947-70E740481C1C}">
                <a14:useLocalDpi xmlns:a14="http://schemas.microsoft.com/office/drawing/2010/main" val="0"/>
              </a:ext>
            </a:extLst>
          </a:blip>
          <a:srcRect l="-12052" r="-12052"/>
          <a:stretch>
            <a:fillRect/>
          </a:stretch>
        </p:blipFill>
        <p:spPr>
          <a:xfrm>
            <a:off x="1109939" y="2212769"/>
            <a:ext cx="6609452" cy="3536850"/>
          </a:xfrm>
        </p:spPr>
      </p:pic>
    </p:spTree>
    <p:extLst>
      <p:ext uri="{BB962C8B-B14F-4D97-AF65-F5344CB8AC3E}">
        <p14:creationId xmlns:p14="http://schemas.microsoft.com/office/powerpoint/2010/main" val="1609777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3" y="220870"/>
            <a:ext cx="8647044" cy="1363138"/>
          </a:xfrm>
        </p:spPr>
        <p:txBody>
          <a:bodyPr>
            <a:normAutofit fontScale="90000"/>
          </a:bodyPr>
          <a:lstStyle/>
          <a:p>
            <a:pPr>
              <a:lnSpc>
                <a:spcPct val="90000"/>
              </a:lnSpc>
            </a:pPr>
            <a:r>
              <a:rPr lang="en-US" sz="3100" dirty="0" smtClean="0"/>
              <a:t>Action: changes in agriculture, urbanization, industrialization and transportation often introduce many issues and concerns:</a:t>
            </a:r>
            <a:r>
              <a:rPr lang="en-US" dirty="0" smtClean="0"/>
              <a:t> </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food security</a:t>
            </a:r>
            <a:r>
              <a:rPr lang="en-US" dirty="0" smtClean="0"/>
              <a:t>: food shortages are likely to occur as world population grows</a:t>
            </a:r>
          </a:p>
          <a:p>
            <a:r>
              <a:rPr lang="en-US" b="1" dirty="0" smtClean="0"/>
              <a:t>water quality and use</a:t>
            </a:r>
            <a:r>
              <a:rPr lang="en-US" dirty="0" smtClean="0"/>
              <a:t>: animal waste and pesticides are polluting lakes and rivers; pesticide overuse may kill many beneficial species, possibly affecting human health; over-irrigation can cause soils to lose their fertility</a:t>
            </a:r>
          </a:p>
          <a:p>
            <a:r>
              <a:rPr lang="en-US" b="1" dirty="0"/>
              <a:t>urban growth</a:t>
            </a:r>
            <a:r>
              <a:rPr lang="en-US" dirty="0" smtClean="0"/>
              <a:t>: good farmland may disappear as cities sprawl into the countryside</a:t>
            </a:r>
            <a:endParaRPr lang="en-US" dirty="0"/>
          </a:p>
          <a:p>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r>
              <a:rPr lang="en-US" b="1" dirty="0" smtClean="0"/>
              <a:t>soil quality</a:t>
            </a:r>
            <a:r>
              <a:rPr lang="en-US" dirty="0" smtClean="0"/>
              <a:t>: high technology farming methods, along with heavy use of fossil fuels, may cause long-term damage and erosion</a:t>
            </a:r>
          </a:p>
          <a:p>
            <a:r>
              <a:rPr lang="en-US" b="1" dirty="0" smtClean="0"/>
              <a:t>farm ownership</a:t>
            </a:r>
            <a:r>
              <a:rPr lang="en-US" dirty="0" smtClean="0"/>
              <a:t>: communities may change as traditional family farms are transformed into corporation factory farms</a:t>
            </a:r>
          </a:p>
          <a:p>
            <a:r>
              <a:rPr lang="en-US" b="1" dirty="0" smtClean="0"/>
              <a:t>genetic engineering</a:t>
            </a:r>
            <a:r>
              <a:rPr lang="en-US" dirty="0" smtClean="0"/>
              <a:t>: new bioengineered foods may pose a threat to the health of people and ecosystems</a:t>
            </a:r>
          </a:p>
          <a:p>
            <a:endParaRPr lang="en-US" dirty="0"/>
          </a:p>
        </p:txBody>
      </p:sp>
    </p:spTree>
    <p:extLst>
      <p:ext uri="{BB962C8B-B14F-4D97-AF65-F5344CB8AC3E}">
        <p14:creationId xmlns:p14="http://schemas.microsoft.com/office/powerpoint/2010/main" val="42825559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issues</a:t>
            </a:r>
            <a:endParaRPr lang="en-US" dirty="0"/>
          </a:p>
        </p:txBody>
      </p:sp>
      <p:sp>
        <p:nvSpPr>
          <p:cNvPr id="3" name="Content Placeholder 2"/>
          <p:cNvSpPr>
            <a:spLocks noGrp="1"/>
          </p:cNvSpPr>
          <p:nvPr>
            <p:ph sz="half" idx="1"/>
          </p:nvPr>
        </p:nvSpPr>
        <p:spPr/>
        <p:txBody>
          <a:bodyPr>
            <a:normAutofit/>
          </a:bodyPr>
          <a:lstStyle/>
          <a:p>
            <a:r>
              <a:rPr lang="en-US" dirty="0" smtClean="0"/>
              <a:t>Problems are very complicated and difficult to solve (think about the global population increase for the next 35 years!)</a:t>
            </a:r>
          </a:p>
          <a:p>
            <a:r>
              <a:rPr lang="en-US" dirty="0" smtClean="0"/>
              <a:t>Humans still struggle in their efforts to create a better world.</a:t>
            </a:r>
          </a:p>
          <a:p>
            <a:endParaRPr lang="en-US" dirty="0"/>
          </a:p>
        </p:txBody>
      </p:sp>
      <p:sp>
        <p:nvSpPr>
          <p:cNvPr id="4" name="Content Placeholder 3"/>
          <p:cNvSpPr>
            <a:spLocks noGrp="1"/>
          </p:cNvSpPr>
          <p:nvPr>
            <p:ph sz="half" idx="2"/>
          </p:nvPr>
        </p:nvSpPr>
        <p:spPr/>
        <p:txBody>
          <a:bodyPr>
            <a:normAutofit/>
          </a:bodyPr>
          <a:lstStyle/>
          <a:p>
            <a:r>
              <a:rPr lang="en-US" dirty="0"/>
              <a:t>B</a:t>
            </a:r>
            <a:r>
              <a:rPr lang="en-US" dirty="0" smtClean="0"/>
              <a:t>y studying these issues we can better understand our connections with the world, gain greater awareness of social and economic problems and try to find solutions!</a:t>
            </a:r>
          </a:p>
          <a:p>
            <a:r>
              <a:rPr lang="en-US" dirty="0" smtClean="0"/>
              <a:t>We have no choice, we have to find a way towards global sustainable future!</a:t>
            </a:r>
            <a:endParaRPr lang="en-US" dirty="0"/>
          </a:p>
        </p:txBody>
      </p:sp>
    </p:spTree>
    <p:extLst>
      <p:ext uri="{BB962C8B-B14F-4D97-AF65-F5344CB8AC3E}">
        <p14:creationId xmlns:p14="http://schemas.microsoft.com/office/powerpoint/2010/main" val="22363987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There </a:t>
            </a:r>
            <a:r>
              <a:rPr lang="en-US" sz="3200" dirty="0"/>
              <a:t>are many factors that cause change. </a:t>
            </a:r>
            <a:br>
              <a:rPr lang="en-US" sz="3200" dirty="0"/>
            </a:br>
            <a:endParaRPr lang="en-US" sz="3200" dirty="0"/>
          </a:p>
        </p:txBody>
      </p:sp>
      <p:sp>
        <p:nvSpPr>
          <p:cNvPr id="3" name="Content Placeholder 2"/>
          <p:cNvSpPr>
            <a:spLocks noGrp="1"/>
          </p:cNvSpPr>
          <p:nvPr>
            <p:ph sz="half" idx="1"/>
          </p:nvPr>
        </p:nvSpPr>
        <p:spPr/>
        <p:txBody>
          <a:bodyPr>
            <a:normAutofit lnSpcReduction="10000"/>
          </a:bodyPr>
          <a:lstStyle/>
          <a:p>
            <a:r>
              <a:rPr lang="en-US" dirty="0" smtClean="0"/>
              <a:t>They are interconnected and interdependent (each of them is dependent on what is happening with the others).</a:t>
            </a:r>
          </a:p>
          <a:p>
            <a:r>
              <a:rPr lang="en-US" dirty="0" smtClean="0"/>
              <a:t>They are often grouped as: social, political, cultural, economic and environmental factors.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However, </a:t>
            </a:r>
            <a:r>
              <a:rPr lang="en-US" b="1" dirty="0" smtClean="0"/>
              <a:t>demographics </a:t>
            </a:r>
            <a:r>
              <a:rPr lang="en-US" dirty="0" smtClean="0"/>
              <a:t>(human patterns and social trends) as well as changing </a:t>
            </a:r>
            <a:r>
              <a:rPr lang="en-US" b="1" dirty="0" smtClean="0"/>
              <a:t>technology</a:t>
            </a:r>
            <a:r>
              <a:rPr lang="en-US" dirty="0" smtClean="0"/>
              <a:t> have the greatest impact.</a:t>
            </a:r>
          </a:p>
          <a:p>
            <a:r>
              <a:rPr lang="en-US" dirty="0"/>
              <a:t>M</a:t>
            </a:r>
            <a:r>
              <a:rPr lang="en-US" dirty="0" smtClean="0"/>
              <a:t>any of the factors that cause change are the result of decisions made every day by people around the world, including </a:t>
            </a:r>
            <a:r>
              <a:rPr lang="en-US" b="1" dirty="0" smtClean="0"/>
              <a:t>YOU.</a:t>
            </a:r>
            <a:endParaRPr lang="en-US" b="1" dirty="0"/>
          </a:p>
        </p:txBody>
      </p:sp>
    </p:spTree>
    <p:extLst>
      <p:ext uri="{BB962C8B-B14F-4D97-AF65-F5344CB8AC3E}">
        <p14:creationId xmlns:p14="http://schemas.microsoft.com/office/powerpoint/2010/main" val="617145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example: food choices you make.</a:t>
            </a:r>
            <a:endParaRPr lang="en-US" dirty="0"/>
          </a:p>
        </p:txBody>
      </p:sp>
      <p:pic>
        <p:nvPicPr>
          <p:cNvPr id="6" name="Content Placeholder 5" descr="landuse_en.jpg"/>
          <p:cNvPicPr>
            <a:picLocks noGrp="1" noChangeAspect="1"/>
          </p:cNvPicPr>
          <p:nvPr>
            <p:ph sz="half" idx="1"/>
          </p:nvPr>
        </p:nvPicPr>
        <p:blipFill>
          <a:blip r:embed="rId3">
            <a:extLst>
              <a:ext uri="{28A0092B-C50C-407E-A947-70E740481C1C}">
                <a14:useLocalDpi xmlns:a14="http://schemas.microsoft.com/office/drawing/2010/main" val="0"/>
              </a:ext>
            </a:extLst>
          </a:blip>
          <a:srcRect t="-66503" b="-66503"/>
          <a:stretch>
            <a:fillRect/>
          </a:stretch>
        </p:blipFill>
        <p:spPr>
          <a:xfrm>
            <a:off x="209825" y="772987"/>
            <a:ext cx="4483653" cy="4262839"/>
          </a:xfrm>
        </p:spPr>
      </p:pic>
      <p:pic>
        <p:nvPicPr>
          <p:cNvPr id="5" name="Content Placeholder 4" descr="Screen-Shot-2013-11-14-at-4.10.15-P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227" b="576"/>
          <a:stretch/>
        </p:blipFill>
        <p:spPr>
          <a:xfrm>
            <a:off x="4870174" y="1998871"/>
            <a:ext cx="3863354" cy="2129559"/>
          </a:xfrm>
        </p:spPr>
      </p:pic>
      <p:sp>
        <p:nvSpPr>
          <p:cNvPr id="7" name="TextBox 6"/>
          <p:cNvSpPr txBox="1"/>
          <p:nvPr/>
        </p:nvSpPr>
        <p:spPr>
          <a:xfrm>
            <a:off x="563217" y="4340087"/>
            <a:ext cx="8083826" cy="1754327"/>
          </a:xfrm>
          <a:prstGeom prst="rect">
            <a:avLst/>
          </a:prstGeom>
          <a:noFill/>
        </p:spPr>
        <p:txBody>
          <a:bodyPr wrap="square" rtlCol="0">
            <a:spAutoFit/>
          </a:bodyPr>
          <a:lstStyle/>
          <a:p>
            <a:r>
              <a:rPr lang="en-US" dirty="0" smtClean="0"/>
              <a:t>All the grain that is fed to livestock around the world – about 40 % of the total grain produced –would feed five times as many people as it does after it is converted into meat. As world population continues to grow, the demand for food will increase. If wealthy people in the world reduced the amount of meat they ate by just 10 %, 65 millions tonnes of grain would be available for people to eat!</a:t>
            </a:r>
            <a:endParaRPr lang="en-US" dirty="0"/>
          </a:p>
        </p:txBody>
      </p:sp>
    </p:spTree>
    <p:extLst>
      <p:ext uri="{BB962C8B-B14F-4D97-AF65-F5344CB8AC3E}">
        <p14:creationId xmlns:p14="http://schemas.microsoft.com/office/powerpoint/2010/main" val="2538829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Industrialization + agriculture= processed foods </a:t>
            </a:r>
            <a:endParaRPr lang="en-US" sz="3200" dirty="0"/>
          </a:p>
        </p:txBody>
      </p:sp>
      <p:pic>
        <p:nvPicPr>
          <p:cNvPr id="5" name="Content Placeholder 4" descr="Global_Lays_SINGLE.jpg"/>
          <p:cNvPicPr>
            <a:picLocks noGrp="1" noChangeAspect="1"/>
          </p:cNvPicPr>
          <p:nvPr>
            <p:ph sz="half" idx="1"/>
          </p:nvPr>
        </p:nvPicPr>
        <p:blipFill>
          <a:blip r:embed="rId2">
            <a:extLst>
              <a:ext uri="{28A0092B-C50C-407E-A947-70E740481C1C}">
                <a14:useLocalDpi xmlns:a14="http://schemas.microsoft.com/office/drawing/2010/main" val="0"/>
              </a:ext>
            </a:extLst>
          </a:blip>
          <a:srcRect l="16662" r="16662"/>
          <a:stretch>
            <a:fillRect/>
          </a:stretch>
        </p:blipFill>
        <p:spPr/>
      </p:pic>
      <p:sp>
        <p:nvSpPr>
          <p:cNvPr id="4" name="Content Placeholder 3"/>
          <p:cNvSpPr>
            <a:spLocks noGrp="1"/>
          </p:cNvSpPr>
          <p:nvPr>
            <p:ph sz="half" idx="2"/>
          </p:nvPr>
        </p:nvSpPr>
        <p:spPr/>
        <p:txBody>
          <a:bodyPr>
            <a:normAutofit/>
          </a:bodyPr>
          <a:lstStyle/>
          <a:p>
            <a:r>
              <a:rPr lang="en-US" dirty="0" smtClean="0"/>
              <a:t>Turn to page 92 in your textbook and see how  processing potatoes into your favourite chips reduces the nutritional value of the food and increases the price of the final product.</a:t>
            </a:r>
          </a:p>
          <a:p>
            <a:r>
              <a:rPr lang="en-US" dirty="0" smtClean="0"/>
              <a:t>How industrialization and transportation are connected?</a:t>
            </a:r>
          </a:p>
          <a:p>
            <a:endParaRPr lang="en-US" dirty="0" smtClean="0"/>
          </a:p>
          <a:p>
            <a:endParaRPr lang="en-US" dirty="0"/>
          </a:p>
        </p:txBody>
      </p:sp>
    </p:spTree>
    <p:extLst>
      <p:ext uri="{BB962C8B-B14F-4D97-AF65-F5344CB8AC3E}">
        <p14:creationId xmlns:p14="http://schemas.microsoft.com/office/powerpoint/2010/main" val="18210688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Meeting the challenge: how can we take better care of resources we have?</a:t>
            </a:r>
            <a:endParaRPr lang="en-US" sz="2400" dirty="0"/>
          </a:p>
        </p:txBody>
      </p:sp>
      <p:sp>
        <p:nvSpPr>
          <p:cNvPr id="3" name="Content Placeholder 2"/>
          <p:cNvSpPr>
            <a:spLocks noGrp="1"/>
          </p:cNvSpPr>
          <p:nvPr>
            <p:ph sz="half" idx="1"/>
          </p:nvPr>
        </p:nvSpPr>
        <p:spPr>
          <a:xfrm>
            <a:off x="900111" y="1700696"/>
            <a:ext cx="3566160" cy="4638261"/>
          </a:xfrm>
        </p:spPr>
        <p:txBody>
          <a:bodyPr>
            <a:normAutofit fontScale="62500" lnSpcReduction="20000"/>
          </a:bodyPr>
          <a:lstStyle/>
          <a:p>
            <a:r>
              <a:rPr lang="en-US" dirty="0" smtClean="0"/>
              <a:t>protect croplands from being changed to other uses (i.e. urban sprawl like Richmond Hill)</a:t>
            </a:r>
          </a:p>
          <a:p>
            <a:r>
              <a:rPr lang="en-US" dirty="0" smtClean="0"/>
              <a:t>invest more in agricultural research and more effective irrigation methods (50 % of available fresh water is used for agriculture)</a:t>
            </a:r>
          </a:p>
          <a:p>
            <a:r>
              <a:rPr lang="en-US" dirty="0" smtClean="0"/>
              <a:t>reduce the world’s consumption of meat</a:t>
            </a:r>
          </a:p>
          <a:p>
            <a:r>
              <a:rPr lang="en-US" dirty="0" smtClean="0"/>
              <a:t>encourage home gardening</a:t>
            </a:r>
          </a:p>
          <a:p>
            <a:r>
              <a:rPr lang="en-US" dirty="0" smtClean="0"/>
              <a:t>alternatives to use of pesticides include crop rotation, natural pest predators and growing crops that are naturally resilient</a:t>
            </a:r>
          </a:p>
          <a:p>
            <a:r>
              <a:rPr lang="en-US" dirty="0" smtClean="0"/>
              <a:t>organic farming: method of growing food without fertilizers, antibiotics, growth hormones</a:t>
            </a:r>
          </a:p>
          <a:p>
            <a:endParaRPr lang="en-US" dirty="0" smtClean="0"/>
          </a:p>
          <a:p>
            <a:endParaRPr lang="en-US" dirty="0"/>
          </a:p>
        </p:txBody>
      </p:sp>
      <p:pic>
        <p:nvPicPr>
          <p:cNvPr id="5" name="Content Placeholder 4" descr="about-casestudy.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538" r="-6841"/>
          <a:stretch/>
        </p:blipFill>
        <p:spPr>
          <a:xfrm>
            <a:off x="4648199" y="1943652"/>
            <a:ext cx="3566160" cy="4131711"/>
          </a:xfrm>
        </p:spPr>
      </p:pic>
    </p:spTree>
    <p:extLst>
      <p:ext uri="{BB962C8B-B14F-4D97-AF65-F5344CB8AC3E}">
        <p14:creationId xmlns:p14="http://schemas.microsoft.com/office/powerpoint/2010/main" val="262678693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TotalTime>
  <Words>1323</Words>
  <Application>Microsoft Macintosh PowerPoint</Application>
  <PresentationFormat>On-screen Show (4:3)</PresentationFormat>
  <Paragraphs>104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Connections and Consequences</vt:lpstr>
      <vt:lpstr>Learning goals</vt:lpstr>
      <vt:lpstr>Minds On</vt:lpstr>
      <vt:lpstr>Action: changes in agriculture, urbanization, industrialization and transportation often introduce many issues and concerns: </vt:lpstr>
      <vt:lpstr>Dealing with issues</vt:lpstr>
      <vt:lpstr> There are many factors that cause change.  </vt:lpstr>
      <vt:lpstr>For example: food choices you make.</vt:lpstr>
      <vt:lpstr>Industrialization + agriculture= processed foods </vt:lpstr>
      <vt:lpstr>Meeting the challenge: how can we take better care of resources we have?</vt:lpstr>
      <vt:lpstr>Another factor of change: Globalization</vt:lpstr>
      <vt:lpstr>Globalization includes the spread of:</vt:lpstr>
      <vt:lpstr>Megacities</vt:lpstr>
      <vt:lpstr>issues of urbanization include:</vt:lpstr>
      <vt:lpstr>For example:</vt:lpstr>
      <vt:lpstr>The “Greening of Cities”</vt:lpstr>
      <vt:lpstr>Rethinking progress:</vt:lpstr>
      <vt:lpstr>Unit review:</vt:lpstr>
    </vt:vector>
  </TitlesOfParts>
  <Company>studio 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 and Consequences</dc:title>
  <dc:creator>Agnieszka Rudnicki</dc:creator>
  <cp:lastModifiedBy>Agnieszka Rudnicki</cp:lastModifiedBy>
  <cp:revision>1</cp:revision>
  <dcterms:created xsi:type="dcterms:W3CDTF">2014-03-23T22:01:15Z</dcterms:created>
  <dcterms:modified xsi:type="dcterms:W3CDTF">2014-03-23T22:03:51Z</dcterms:modified>
</cp:coreProperties>
</file>