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BEF45-D81A-7D42-9689-E327F1D0C7D8}" type="datetimeFigureOut">
              <a:rPr lang="en-US" smtClean="0"/>
              <a:t>2014-03-03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062EC-6E4C-3543-96CF-57D7218BAE30}" type="slidenum">
              <a:rPr lang="en-US" smtClean="0"/>
              <a:t>‹#›</a:t>
            </a:fld>
            <a:endParaRPr lang="en-US"/>
          </a:p>
        </p:txBody>
      </p:sp>
    </p:spTree>
    <p:extLst>
      <p:ext uri="{BB962C8B-B14F-4D97-AF65-F5344CB8AC3E}">
        <p14:creationId xmlns:p14="http://schemas.microsoft.com/office/powerpoint/2010/main" val="14861346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form of transportation do you use the most? which method is better for the people / environment? What are your favourite products? How often do you update</a:t>
            </a:r>
            <a:r>
              <a:rPr lang="en-US" baseline="0" dirty="0" smtClean="0"/>
              <a:t> your tech gadgets? How do they get to Richmond Hill? What resources are they made of? Which source of information do you use the most? </a:t>
            </a:r>
            <a:endParaRPr lang="en-US" dirty="0"/>
          </a:p>
        </p:txBody>
      </p:sp>
      <p:sp>
        <p:nvSpPr>
          <p:cNvPr id="4" name="Slide Number Placeholder 3"/>
          <p:cNvSpPr>
            <a:spLocks noGrp="1"/>
          </p:cNvSpPr>
          <p:nvPr>
            <p:ph type="sldNum" sz="quarter" idx="10"/>
          </p:nvPr>
        </p:nvSpPr>
        <p:spPr/>
        <p:txBody>
          <a:bodyPr/>
          <a:lstStyle/>
          <a:p>
            <a:fld id="{75DF1D3F-7D3C-6943-B528-36544FEAF930}" type="slidenum">
              <a:rPr lang="en-US" smtClean="0"/>
              <a:t>4</a:t>
            </a:fld>
            <a:endParaRPr lang="en-US"/>
          </a:p>
        </p:txBody>
      </p:sp>
    </p:spTree>
    <p:extLst>
      <p:ext uri="{BB962C8B-B14F-4D97-AF65-F5344CB8AC3E}">
        <p14:creationId xmlns:p14="http://schemas.microsoft.com/office/powerpoint/2010/main" val="46362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identified many great examples of</a:t>
            </a:r>
            <a:r>
              <a:rPr lang="en-US" baseline="0" dirty="0" smtClean="0"/>
              <a:t> movement in the world. I would like to draw your attention to the movement of people, as Canada is the gathering place of many cultures and nations.</a:t>
            </a:r>
            <a:endParaRPr lang="en-US" dirty="0"/>
          </a:p>
        </p:txBody>
      </p:sp>
      <p:sp>
        <p:nvSpPr>
          <p:cNvPr id="4" name="Slide Number Placeholder 3"/>
          <p:cNvSpPr>
            <a:spLocks noGrp="1"/>
          </p:cNvSpPr>
          <p:nvPr>
            <p:ph type="sldNum" sz="quarter" idx="10"/>
          </p:nvPr>
        </p:nvSpPr>
        <p:spPr/>
        <p:txBody>
          <a:bodyPr/>
          <a:lstStyle/>
          <a:p>
            <a:fld id="{75DF1D3F-7D3C-6943-B528-36544FEAF930}" type="slidenum">
              <a:rPr lang="en-US" smtClean="0"/>
              <a:t>5</a:t>
            </a:fld>
            <a:endParaRPr lang="en-US"/>
          </a:p>
        </p:txBody>
      </p:sp>
    </p:spTree>
    <p:extLst>
      <p:ext uri="{BB962C8B-B14F-4D97-AF65-F5344CB8AC3E}">
        <p14:creationId xmlns:p14="http://schemas.microsoft.com/office/powerpoint/2010/main" val="187055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 sponsor, having a certain amount of money in the</a:t>
            </a:r>
            <a:r>
              <a:rPr lang="en-US" baseline="0" dirty="0" smtClean="0"/>
              <a:t> bank account, cost of applications,</a:t>
            </a:r>
            <a:endParaRPr lang="en-US" dirty="0"/>
          </a:p>
        </p:txBody>
      </p:sp>
      <p:sp>
        <p:nvSpPr>
          <p:cNvPr id="4" name="Slide Number Placeholder 3"/>
          <p:cNvSpPr>
            <a:spLocks noGrp="1"/>
          </p:cNvSpPr>
          <p:nvPr>
            <p:ph type="sldNum" sz="quarter" idx="10"/>
          </p:nvPr>
        </p:nvSpPr>
        <p:spPr/>
        <p:txBody>
          <a:bodyPr/>
          <a:lstStyle/>
          <a:p>
            <a:fld id="{75DF1D3F-7D3C-6943-B528-36544FEAF930}" type="slidenum">
              <a:rPr lang="en-US" smtClean="0"/>
              <a:t>6</a:t>
            </a:fld>
            <a:endParaRPr lang="en-US"/>
          </a:p>
        </p:txBody>
      </p:sp>
    </p:spTree>
    <p:extLst>
      <p:ext uri="{BB962C8B-B14F-4D97-AF65-F5344CB8AC3E}">
        <p14:creationId xmlns:p14="http://schemas.microsoft.com/office/powerpoint/2010/main" val="697183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United Nations Universal Declaration of Right states that everyone has the right to move</a:t>
            </a:r>
            <a:r>
              <a:rPr lang="en-US" baseline="0" dirty="0" smtClean="0"/>
              <a:t> freely, usually countries have a long process of entry or restrictions</a:t>
            </a:r>
            <a:endParaRPr lang="en-US" dirty="0"/>
          </a:p>
        </p:txBody>
      </p:sp>
      <p:sp>
        <p:nvSpPr>
          <p:cNvPr id="4" name="Slide Number Placeholder 3"/>
          <p:cNvSpPr>
            <a:spLocks noGrp="1"/>
          </p:cNvSpPr>
          <p:nvPr>
            <p:ph type="sldNum" sz="quarter" idx="10"/>
          </p:nvPr>
        </p:nvSpPr>
        <p:spPr/>
        <p:txBody>
          <a:bodyPr/>
          <a:lstStyle/>
          <a:p>
            <a:fld id="{75DF1D3F-7D3C-6943-B528-36544FEAF930}" type="slidenum">
              <a:rPr lang="en-US" smtClean="0"/>
              <a:t>7</a:t>
            </a:fld>
            <a:endParaRPr lang="en-US"/>
          </a:p>
        </p:txBody>
      </p:sp>
    </p:spTree>
    <p:extLst>
      <p:ext uri="{BB962C8B-B14F-4D97-AF65-F5344CB8AC3E}">
        <p14:creationId xmlns:p14="http://schemas.microsoft.com/office/powerpoint/2010/main" val="73982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the class I would like you to choose a sticker</a:t>
            </a:r>
            <a:r>
              <a:rPr lang="en-US" baseline="0" dirty="0" smtClean="0"/>
              <a:t> and place yourself (your birth country) or your family’s on the world map</a:t>
            </a:r>
            <a:endParaRPr lang="en-US" dirty="0"/>
          </a:p>
        </p:txBody>
      </p:sp>
      <p:sp>
        <p:nvSpPr>
          <p:cNvPr id="4" name="Slide Number Placeholder 3"/>
          <p:cNvSpPr>
            <a:spLocks noGrp="1"/>
          </p:cNvSpPr>
          <p:nvPr>
            <p:ph type="sldNum" sz="quarter" idx="10"/>
          </p:nvPr>
        </p:nvSpPr>
        <p:spPr/>
        <p:txBody>
          <a:bodyPr/>
          <a:lstStyle/>
          <a:p>
            <a:fld id="{75DF1D3F-7D3C-6943-B528-36544FEAF930}" type="slidenum">
              <a:rPr lang="en-US" smtClean="0"/>
              <a:t>8</a:t>
            </a:fld>
            <a:endParaRPr lang="en-US"/>
          </a:p>
        </p:txBody>
      </p:sp>
    </p:spTree>
    <p:extLst>
      <p:ext uri="{BB962C8B-B14F-4D97-AF65-F5344CB8AC3E}">
        <p14:creationId xmlns:p14="http://schemas.microsoft.com/office/powerpoint/2010/main" val="10234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C36D2A6D-741D-344B-909F-10DF1BBC0E7D}" type="datetimeFigureOut">
              <a:rPr lang="en-US" smtClean="0"/>
              <a:t>2014-03-03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358102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36D2A6D-741D-344B-909F-10DF1BBC0E7D}" type="datetimeFigureOut">
              <a:rPr lang="en-US" smtClean="0"/>
              <a:t>2014-03-03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1887196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36D2A6D-741D-344B-909F-10DF1BBC0E7D}" type="datetimeFigureOut">
              <a:rPr lang="en-US" smtClean="0"/>
              <a:t>2014-03-03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3465098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E52D39B3-4320-8747-AC34-536100A8E21E}" type="datetimeFigureOut">
              <a:rPr lang="en-US" smtClean="0"/>
              <a:t>2014-03-03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CA" smtClean="0"/>
              <a:t>Drag picture to placeholder or click icon to add</a:t>
            </a:r>
            <a:endParaRPr/>
          </a:p>
        </p:txBody>
      </p:sp>
    </p:spTree>
    <p:extLst>
      <p:ext uri="{BB962C8B-B14F-4D97-AF65-F5344CB8AC3E}">
        <p14:creationId xmlns:p14="http://schemas.microsoft.com/office/powerpoint/2010/main" val="20293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36D2A6D-741D-344B-909F-10DF1BBC0E7D}" type="datetimeFigureOut">
              <a:rPr lang="en-US" smtClean="0"/>
              <a:t>2014-03-03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108736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36D2A6D-741D-344B-909F-10DF1BBC0E7D}" type="datetimeFigureOut">
              <a:rPr lang="en-US" smtClean="0"/>
              <a:t>2014-03-03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108865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36D2A6D-741D-344B-909F-10DF1BBC0E7D}" type="datetimeFigureOut">
              <a:rPr lang="en-US" smtClean="0"/>
              <a:t>2014-03-03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223957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C36D2A6D-741D-344B-909F-10DF1BBC0E7D}" type="datetimeFigureOut">
              <a:rPr lang="en-US" smtClean="0"/>
              <a:t>2014-03-03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374632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36D2A6D-741D-344B-909F-10DF1BBC0E7D}" type="datetimeFigureOut">
              <a:rPr lang="en-US" smtClean="0"/>
              <a:t>2014-03-03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123572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D2A6D-741D-344B-909F-10DF1BBC0E7D}" type="datetimeFigureOut">
              <a:rPr lang="en-US" smtClean="0"/>
              <a:t>2014-03-03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301598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36D2A6D-741D-344B-909F-10DF1BBC0E7D}" type="datetimeFigureOut">
              <a:rPr lang="en-US" smtClean="0"/>
              <a:t>2014-03-03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65869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36D2A6D-741D-344B-909F-10DF1BBC0E7D}" type="datetimeFigureOut">
              <a:rPr lang="en-US" smtClean="0"/>
              <a:t>2014-03-03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364E-1B44-7547-A2E8-DAC2E1F9062E}" type="slidenum">
              <a:rPr lang="en-US" smtClean="0"/>
              <a:t>‹#›</a:t>
            </a:fld>
            <a:endParaRPr lang="en-US"/>
          </a:p>
        </p:txBody>
      </p:sp>
    </p:spTree>
    <p:extLst>
      <p:ext uri="{BB962C8B-B14F-4D97-AF65-F5344CB8AC3E}">
        <p14:creationId xmlns:p14="http://schemas.microsoft.com/office/powerpoint/2010/main" val="32388776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D2A6D-741D-344B-909F-10DF1BBC0E7D}" type="datetimeFigureOut">
              <a:rPr lang="en-US" smtClean="0"/>
              <a:t>2014-03-03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6364E-1B44-7547-A2E8-DAC2E1F9062E}" type="slidenum">
              <a:rPr lang="en-US" smtClean="0"/>
              <a:t>‹#›</a:t>
            </a:fld>
            <a:endParaRPr lang="en-US"/>
          </a:p>
        </p:txBody>
      </p:sp>
    </p:spTree>
    <p:extLst>
      <p:ext uri="{BB962C8B-B14F-4D97-AF65-F5344CB8AC3E}">
        <p14:creationId xmlns:p14="http://schemas.microsoft.com/office/powerpoint/2010/main" val="179618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World in Motion: Movement</a:t>
            </a:r>
            <a:endParaRPr lang="en-US" dirty="0"/>
          </a:p>
        </p:txBody>
      </p:sp>
      <p:sp>
        <p:nvSpPr>
          <p:cNvPr id="3" name="Subtitle 2"/>
          <p:cNvSpPr>
            <a:spLocks noGrp="1"/>
          </p:cNvSpPr>
          <p:nvPr>
            <p:ph type="subTitle" idx="1"/>
          </p:nvPr>
        </p:nvSpPr>
        <p:spPr/>
        <p:txBody>
          <a:bodyPr/>
          <a:lstStyle/>
          <a:p>
            <a:r>
              <a:rPr lang="en-US" dirty="0" smtClean="0"/>
              <a:t>Grade 7 Geography</a:t>
            </a:r>
          </a:p>
          <a:p>
            <a:r>
              <a:rPr lang="en-US" dirty="0" smtClean="0"/>
              <a:t>Unit: The Five Themes of Geographic Inquiry</a:t>
            </a:r>
            <a:endParaRPr lang="en-US" dirty="0"/>
          </a:p>
        </p:txBody>
      </p:sp>
    </p:spTree>
    <p:extLst>
      <p:ext uri="{BB962C8B-B14F-4D97-AF65-F5344CB8AC3E}">
        <p14:creationId xmlns:p14="http://schemas.microsoft.com/office/powerpoint/2010/main" val="15080566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a:t>
            </a:r>
            <a:endParaRPr lang="en-US" dirty="0"/>
          </a:p>
        </p:txBody>
      </p:sp>
      <p:sp>
        <p:nvSpPr>
          <p:cNvPr id="3" name="Content Placeholder 2"/>
          <p:cNvSpPr>
            <a:spLocks noGrp="1"/>
          </p:cNvSpPr>
          <p:nvPr>
            <p:ph idx="1"/>
          </p:nvPr>
        </p:nvSpPr>
        <p:spPr/>
        <p:txBody>
          <a:bodyPr/>
          <a:lstStyle/>
          <a:p>
            <a:r>
              <a:rPr lang="en-US" dirty="0" smtClean="0"/>
              <a:t>ask your elbow partner what are the three things s/he learned today, be prepared to share with class </a:t>
            </a:r>
            <a:endParaRPr lang="en-US" dirty="0"/>
          </a:p>
        </p:txBody>
      </p:sp>
    </p:spTree>
    <p:extLst>
      <p:ext uri="{BB962C8B-B14F-4D97-AF65-F5344CB8AC3E}">
        <p14:creationId xmlns:p14="http://schemas.microsoft.com/office/powerpoint/2010/main" val="15150322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r>
              <a:rPr lang="en-US" dirty="0" smtClean="0"/>
              <a:t>read and bring a </a:t>
            </a:r>
            <a:r>
              <a:rPr lang="en-US" smtClean="0"/>
              <a:t>current newspaper </a:t>
            </a:r>
            <a:r>
              <a:rPr lang="en-US" dirty="0" smtClean="0"/>
              <a:t>article to class on the topic of movement in geography</a:t>
            </a:r>
          </a:p>
          <a:p>
            <a:r>
              <a:rPr lang="en-US" dirty="0" smtClean="0"/>
              <a:t>ask someone you know who immigrated to Canada if they experienced any barriers to immigration</a:t>
            </a:r>
          </a:p>
          <a:p>
            <a:r>
              <a:rPr lang="en-US" dirty="0" smtClean="0"/>
              <a:t>complete “Movement” article and find main ideas for each paragraph</a:t>
            </a:r>
          </a:p>
          <a:p>
            <a:r>
              <a:rPr lang="en-US" dirty="0" smtClean="0"/>
              <a:t>First assignment (Place/ Location/ Movement</a:t>
            </a:r>
            <a:r>
              <a:rPr lang="en-US" dirty="0"/>
              <a:t>)</a:t>
            </a:r>
            <a:r>
              <a:rPr lang="en-US" dirty="0" smtClean="0"/>
              <a:t> is due after March break </a:t>
            </a:r>
            <a:r>
              <a:rPr lang="en-US" dirty="0" smtClean="0">
                <a:sym typeface="Wingdings"/>
              </a:rPr>
              <a:t></a:t>
            </a:r>
            <a:endParaRPr lang="en-US" dirty="0" smtClean="0"/>
          </a:p>
          <a:p>
            <a:endParaRPr lang="en-US" dirty="0"/>
          </a:p>
        </p:txBody>
      </p:sp>
    </p:spTree>
    <p:extLst>
      <p:ext uri="{BB962C8B-B14F-4D97-AF65-F5344CB8AC3E}">
        <p14:creationId xmlns:p14="http://schemas.microsoft.com/office/powerpoint/2010/main" val="36871828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Minds On:</a:t>
            </a:r>
            <a:endParaRPr lang="en-US" dirty="0"/>
          </a:p>
        </p:txBody>
      </p:sp>
      <p:sp>
        <p:nvSpPr>
          <p:cNvPr id="3" name="Content Placeholder 2"/>
          <p:cNvSpPr>
            <a:spLocks noGrp="1"/>
          </p:cNvSpPr>
          <p:nvPr>
            <p:ph idx="1"/>
          </p:nvPr>
        </p:nvSpPr>
        <p:spPr/>
        <p:txBody>
          <a:bodyPr/>
          <a:lstStyle/>
          <a:p>
            <a:r>
              <a:rPr lang="en-US" dirty="0" smtClean="0"/>
              <a:t>Let’s go back to your Unit Anticipation Guide, theme # 2.</a:t>
            </a:r>
          </a:p>
          <a:p>
            <a:r>
              <a:rPr lang="en-US" dirty="0" smtClean="0"/>
              <a:t>Remember, there are no right or wrong answers. By learning and gaining more information about a topic you can always change / revise / rethink your original ideas!</a:t>
            </a:r>
            <a:endParaRPr lang="en-US" dirty="0"/>
          </a:p>
        </p:txBody>
      </p:sp>
    </p:spTree>
    <p:extLst>
      <p:ext uri="{BB962C8B-B14F-4D97-AF65-F5344CB8AC3E}">
        <p14:creationId xmlns:p14="http://schemas.microsoft.com/office/powerpoint/2010/main" val="37792621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idx="1"/>
          </p:nvPr>
        </p:nvSpPr>
        <p:spPr/>
        <p:txBody>
          <a:bodyPr/>
          <a:lstStyle/>
          <a:p>
            <a:r>
              <a:rPr lang="en-US" dirty="0" smtClean="0"/>
              <a:t>We are learning to identify the second theme in geography: movement.</a:t>
            </a:r>
          </a:p>
          <a:p>
            <a:r>
              <a:rPr lang="en-US" dirty="0" smtClean="0"/>
              <a:t>Social Goal: active listening, mutual respect, participation and collaboration.</a:t>
            </a:r>
            <a:endParaRPr lang="en-US" dirty="0"/>
          </a:p>
        </p:txBody>
      </p:sp>
    </p:spTree>
    <p:extLst>
      <p:ext uri="{BB962C8B-B14F-4D97-AF65-F5344CB8AC3E}">
        <p14:creationId xmlns:p14="http://schemas.microsoft.com/office/powerpoint/2010/main" val="3932903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Action: Placemat activity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Group 1: </a:t>
            </a:r>
            <a:r>
              <a:rPr lang="en-US" b="1" dirty="0" smtClean="0"/>
              <a:t>movement of people</a:t>
            </a:r>
            <a:r>
              <a:rPr lang="en-US" dirty="0" smtClean="0"/>
              <a:t>, list the ways and reasons people move.</a:t>
            </a:r>
          </a:p>
          <a:p>
            <a:r>
              <a:rPr lang="en-US" dirty="0" smtClean="0"/>
              <a:t>Group 2: </a:t>
            </a:r>
            <a:r>
              <a:rPr lang="en-US" b="1" dirty="0" smtClean="0"/>
              <a:t>movement of goods / products</a:t>
            </a:r>
            <a:r>
              <a:rPr lang="en-US" dirty="0" smtClean="0"/>
              <a:t>, list how goods/ products travel.</a:t>
            </a:r>
          </a:p>
          <a:p>
            <a:r>
              <a:rPr lang="en-US" dirty="0" smtClean="0"/>
              <a:t>Group 3: </a:t>
            </a:r>
            <a:r>
              <a:rPr lang="en-US" b="1" dirty="0" smtClean="0"/>
              <a:t>movement of information,</a:t>
            </a:r>
            <a:r>
              <a:rPr lang="en-US" dirty="0" smtClean="0"/>
              <a:t> list the ways information travels.</a:t>
            </a:r>
          </a:p>
          <a:p>
            <a:r>
              <a:rPr lang="en-US" b="1" dirty="0" smtClean="0"/>
              <a:t>ALL GROUPS: think of ways this affects YOU or how YOU affect the movement in the world. Also think about the positive/negative effects of movements.</a:t>
            </a:r>
            <a:endParaRPr lang="en-US" b="1" dirty="0"/>
          </a:p>
        </p:txBody>
      </p:sp>
    </p:spTree>
    <p:extLst>
      <p:ext uri="{BB962C8B-B14F-4D97-AF65-F5344CB8AC3E}">
        <p14:creationId xmlns:p14="http://schemas.microsoft.com/office/powerpoint/2010/main" val="37249658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7" name="Content Placeholder 6"/>
          <p:cNvSpPr>
            <a:spLocks noGrp="1"/>
          </p:cNvSpPr>
          <p:nvPr>
            <p:ph idx="1"/>
          </p:nvPr>
        </p:nvSpPr>
        <p:spPr/>
        <p:txBody>
          <a:bodyPr/>
          <a:lstStyle/>
          <a:p>
            <a:r>
              <a:rPr lang="en-US" dirty="0" smtClean="0"/>
              <a:t>Throughout history people have been moving around the world. It might sound easy, but some people experience difficulty migrating. There are several reasons that push people from their homelands and pull them towards somewhere new.</a:t>
            </a:r>
          </a:p>
          <a:p>
            <a:r>
              <a:rPr lang="en-US" b="1" dirty="0" smtClean="0"/>
              <a:t>THINK/PAIR/SHARE: what could they be?</a:t>
            </a:r>
            <a:endParaRPr lang="en-US" b="1" dirty="0"/>
          </a:p>
        </p:txBody>
      </p:sp>
    </p:spTree>
    <p:extLst>
      <p:ext uri="{BB962C8B-B14F-4D97-AF65-F5344CB8AC3E}">
        <p14:creationId xmlns:p14="http://schemas.microsoft.com/office/powerpoint/2010/main" val="34443697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Immigration</a:t>
            </a:r>
            <a:endParaRPr lang="en-US" dirty="0"/>
          </a:p>
        </p:txBody>
      </p:sp>
      <p:sp>
        <p:nvSpPr>
          <p:cNvPr id="3" name="Text Placeholder 2"/>
          <p:cNvSpPr>
            <a:spLocks noGrp="1"/>
          </p:cNvSpPr>
          <p:nvPr>
            <p:ph type="body" idx="1"/>
          </p:nvPr>
        </p:nvSpPr>
        <p:spPr/>
        <p:txBody>
          <a:bodyPr/>
          <a:lstStyle/>
          <a:p>
            <a:r>
              <a:rPr lang="en-US" dirty="0" smtClean="0"/>
              <a:t>Physical</a:t>
            </a:r>
            <a:endParaRPr lang="en-US" dirty="0"/>
          </a:p>
        </p:txBody>
      </p:sp>
      <p:sp>
        <p:nvSpPr>
          <p:cNvPr id="4" name="Content Placeholder 3"/>
          <p:cNvSpPr>
            <a:spLocks noGrp="1"/>
          </p:cNvSpPr>
          <p:nvPr>
            <p:ph sz="half" idx="2"/>
          </p:nvPr>
        </p:nvSpPr>
        <p:spPr>
          <a:xfrm>
            <a:off x="632301" y="2590801"/>
            <a:ext cx="3566160" cy="3041372"/>
          </a:xfrm>
        </p:spPr>
        <p:txBody>
          <a:bodyPr/>
          <a:lstStyle/>
          <a:p>
            <a:r>
              <a:rPr lang="en-US" dirty="0" smtClean="0"/>
              <a:t>bodies of water, deserts, human made barriers.</a:t>
            </a:r>
            <a:endParaRPr lang="en-US" dirty="0"/>
          </a:p>
        </p:txBody>
      </p:sp>
      <p:sp>
        <p:nvSpPr>
          <p:cNvPr id="5" name="Text Placeholder 4"/>
          <p:cNvSpPr>
            <a:spLocks noGrp="1"/>
          </p:cNvSpPr>
          <p:nvPr>
            <p:ph type="body" sz="quarter" idx="3"/>
          </p:nvPr>
        </p:nvSpPr>
        <p:spPr/>
        <p:txBody>
          <a:bodyPr/>
          <a:lstStyle/>
          <a:p>
            <a:r>
              <a:rPr lang="en-US" dirty="0" smtClean="0"/>
              <a:t>Financial</a:t>
            </a:r>
            <a:endParaRPr lang="en-US" dirty="0"/>
          </a:p>
        </p:txBody>
      </p:sp>
      <p:sp>
        <p:nvSpPr>
          <p:cNvPr id="6" name="Content Placeholder 5"/>
          <p:cNvSpPr>
            <a:spLocks noGrp="1"/>
          </p:cNvSpPr>
          <p:nvPr>
            <p:ph sz="quarter" idx="4"/>
          </p:nvPr>
        </p:nvSpPr>
        <p:spPr/>
        <p:txBody>
          <a:bodyPr/>
          <a:lstStyle/>
          <a:p>
            <a:r>
              <a:rPr lang="en-US" dirty="0" smtClean="0"/>
              <a:t>lack of money as barrier, visas, travel expenses…</a:t>
            </a:r>
            <a:endParaRPr lang="en-US"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900113" y="3374058"/>
            <a:ext cx="3176442" cy="2258115"/>
          </a:xfrm>
          <a:prstGeom prst="rect">
            <a:avLst/>
          </a:prstGeom>
          <a:noFill/>
          <a:ln>
            <a:noFill/>
          </a:ln>
        </p:spPr>
      </p:pic>
      <p:sp>
        <p:nvSpPr>
          <p:cNvPr id="9" name="Rectangle 8"/>
          <p:cNvSpPr/>
          <p:nvPr/>
        </p:nvSpPr>
        <p:spPr>
          <a:xfrm>
            <a:off x="632301" y="5632173"/>
            <a:ext cx="3751960" cy="738664"/>
          </a:xfrm>
          <a:prstGeom prst="rect">
            <a:avLst/>
          </a:prstGeom>
        </p:spPr>
        <p:txBody>
          <a:bodyPr wrap="square">
            <a:spAutoFit/>
          </a:bodyPr>
          <a:lstStyle/>
          <a:p>
            <a:pPr algn="ctr"/>
            <a:r>
              <a:rPr lang="en-US" sz="1400" dirty="0"/>
              <a:t>Melilla's </a:t>
            </a:r>
            <a:r>
              <a:rPr lang="en-US" sz="1400" dirty="0" smtClean="0"/>
              <a:t>(Spain) formidable </a:t>
            </a:r>
            <a:r>
              <a:rPr lang="en-US" sz="1400" dirty="0"/>
              <a:t>border barrier </a:t>
            </a:r>
            <a:r>
              <a:rPr lang="en-US" sz="1400" dirty="0" smtClean="0"/>
              <a:t>tries to deter </a:t>
            </a:r>
            <a:r>
              <a:rPr lang="en-US" sz="1400" dirty="0"/>
              <a:t>migrants desperate to get into </a:t>
            </a:r>
            <a:r>
              <a:rPr lang="en-US" sz="1400" dirty="0" smtClean="0"/>
              <a:t>Europe.</a:t>
            </a:r>
            <a:endParaRPr lang="en-US" sz="1400" dirty="0"/>
          </a:p>
        </p:txBody>
      </p:sp>
      <p:pic>
        <p:nvPicPr>
          <p:cNvPr id="10" name="Picture 9" descr="Canada_immigration_for_blog1-300x21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2131" y="3393221"/>
            <a:ext cx="3183344" cy="2238952"/>
          </a:xfrm>
          <a:prstGeom prst="rect">
            <a:avLst/>
          </a:prstGeom>
        </p:spPr>
      </p:pic>
      <p:sp>
        <p:nvSpPr>
          <p:cNvPr id="11" name="TextBox 10"/>
          <p:cNvSpPr txBox="1"/>
          <p:nvPr/>
        </p:nvSpPr>
        <p:spPr>
          <a:xfrm>
            <a:off x="4931145" y="5797826"/>
            <a:ext cx="3580554" cy="338554"/>
          </a:xfrm>
          <a:prstGeom prst="rect">
            <a:avLst/>
          </a:prstGeom>
          <a:noFill/>
        </p:spPr>
        <p:txBody>
          <a:bodyPr wrap="square" rtlCol="0">
            <a:spAutoFit/>
          </a:bodyPr>
          <a:lstStyle/>
          <a:p>
            <a:r>
              <a:rPr lang="en-US" sz="800" dirty="0" smtClean="0"/>
              <a:t>Retrieved March 1, 2014 from http</a:t>
            </a:r>
            <a:r>
              <a:rPr lang="en-US" sz="800" dirty="0"/>
              <a:t>://</a:t>
            </a:r>
            <a:r>
              <a:rPr lang="en-US" sz="800" dirty="0" err="1"/>
              <a:t>maytree.com</a:t>
            </a:r>
            <a:r>
              <a:rPr lang="en-US" sz="800" dirty="0"/>
              <a:t>/blog/2013/09/choosing-the-right-new-</a:t>
            </a:r>
            <a:r>
              <a:rPr lang="en-US" sz="800" dirty="0" err="1"/>
              <a:t>canadian</a:t>
            </a:r>
            <a:r>
              <a:rPr lang="en-US" sz="800" dirty="0"/>
              <a:t>-its-more-than-just-about-money/</a:t>
            </a:r>
          </a:p>
        </p:txBody>
      </p:sp>
    </p:spTree>
    <p:extLst>
      <p:ext uri="{BB962C8B-B14F-4D97-AF65-F5344CB8AC3E}">
        <p14:creationId xmlns:p14="http://schemas.microsoft.com/office/powerpoint/2010/main" val="28683668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Immigration</a:t>
            </a:r>
          </a:p>
        </p:txBody>
      </p:sp>
      <p:sp>
        <p:nvSpPr>
          <p:cNvPr id="3" name="Text Placeholder 2"/>
          <p:cNvSpPr>
            <a:spLocks noGrp="1"/>
          </p:cNvSpPr>
          <p:nvPr>
            <p:ph type="body" idx="1"/>
          </p:nvPr>
        </p:nvSpPr>
        <p:spPr/>
        <p:txBody>
          <a:bodyPr/>
          <a:lstStyle/>
          <a:p>
            <a:r>
              <a:rPr lang="en-US" dirty="0" smtClean="0"/>
              <a:t>Legal</a:t>
            </a:r>
            <a:endParaRPr lang="en-US" dirty="0"/>
          </a:p>
        </p:txBody>
      </p:sp>
      <p:sp>
        <p:nvSpPr>
          <p:cNvPr id="4" name="Content Placeholder 3"/>
          <p:cNvSpPr>
            <a:spLocks noGrp="1"/>
          </p:cNvSpPr>
          <p:nvPr>
            <p:ph sz="half" idx="2"/>
          </p:nvPr>
        </p:nvSpPr>
        <p:spPr/>
        <p:txBody>
          <a:bodyPr/>
          <a:lstStyle/>
          <a:p>
            <a:r>
              <a:rPr lang="en-US" dirty="0" smtClean="0"/>
              <a:t>criminal record, unpaid taxes, other legal issues</a:t>
            </a:r>
            <a:endParaRPr lang="en-US" dirty="0"/>
          </a:p>
        </p:txBody>
      </p:sp>
      <p:sp>
        <p:nvSpPr>
          <p:cNvPr id="5" name="Text Placeholder 4"/>
          <p:cNvSpPr>
            <a:spLocks noGrp="1"/>
          </p:cNvSpPr>
          <p:nvPr>
            <p:ph type="body" sz="quarter" idx="3"/>
          </p:nvPr>
        </p:nvSpPr>
        <p:spPr/>
        <p:txBody>
          <a:bodyPr/>
          <a:lstStyle/>
          <a:p>
            <a:r>
              <a:rPr lang="en-US" dirty="0" smtClean="0"/>
              <a:t>Political</a:t>
            </a:r>
            <a:endParaRPr lang="en-US" dirty="0"/>
          </a:p>
        </p:txBody>
      </p:sp>
      <p:sp>
        <p:nvSpPr>
          <p:cNvPr id="6" name="Content Placeholder 5"/>
          <p:cNvSpPr>
            <a:spLocks noGrp="1"/>
          </p:cNvSpPr>
          <p:nvPr>
            <p:ph sz="quarter" idx="4"/>
          </p:nvPr>
        </p:nvSpPr>
        <p:spPr/>
        <p:txBody>
          <a:bodyPr>
            <a:normAutofit/>
          </a:bodyPr>
          <a:lstStyle/>
          <a:p>
            <a:r>
              <a:rPr lang="en-US" sz="1600" dirty="0" smtClean="0"/>
              <a:t>some countries will not allow their citizens to emigrate, while others limit the number of immigrants they accept.</a:t>
            </a:r>
          </a:p>
          <a:p>
            <a:endParaRPr lang="en-US" sz="1600" dirty="0"/>
          </a:p>
        </p:txBody>
      </p:sp>
      <p:pic>
        <p:nvPicPr>
          <p:cNvPr id="7" name="Picture 6" descr="Flag_of_the_United_Nations.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4779" y="3709616"/>
            <a:ext cx="2970696" cy="1979226"/>
          </a:xfrm>
          <a:prstGeom prst="rect">
            <a:avLst/>
          </a:prstGeom>
        </p:spPr>
      </p:pic>
      <p:sp>
        <p:nvSpPr>
          <p:cNvPr id="8" name="TextBox 7"/>
          <p:cNvSpPr txBox="1"/>
          <p:nvPr/>
        </p:nvSpPr>
        <p:spPr>
          <a:xfrm>
            <a:off x="5274778" y="5941391"/>
            <a:ext cx="3236921" cy="338554"/>
          </a:xfrm>
          <a:prstGeom prst="rect">
            <a:avLst/>
          </a:prstGeom>
          <a:noFill/>
        </p:spPr>
        <p:txBody>
          <a:bodyPr wrap="square" rtlCol="0">
            <a:spAutoFit/>
          </a:bodyPr>
          <a:lstStyle/>
          <a:p>
            <a:r>
              <a:rPr lang="en-US" sz="800" dirty="0" smtClean="0"/>
              <a:t>Retrieved on March 1, </a:t>
            </a:r>
            <a:r>
              <a:rPr lang="en-US" sz="800" dirty="0"/>
              <a:t>2014 from http://</a:t>
            </a:r>
            <a:r>
              <a:rPr lang="en-US" sz="800" dirty="0" err="1"/>
              <a:t>en.wikipedia.org</a:t>
            </a:r>
            <a:r>
              <a:rPr lang="en-US" sz="800" dirty="0"/>
              <a:t>/wiki/</a:t>
            </a:r>
            <a:r>
              <a:rPr lang="en-US" sz="800" dirty="0" err="1"/>
              <a:t>File:Flag_of_the_United_Nations.svg</a:t>
            </a:r>
            <a:endParaRPr lang="en-US" sz="800" dirty="0"/>
          </a:p>
        </p:txBody>
      </p:sp>
      <p:pic>
        <p:nvPicPr>
          <p:cNvPr id="9" name="Picture 8" descr="shutterstock_4840731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0078" y="3709616"/>
            <a:ext cx="2522442" cy="2103717"/>
          </a:xfrm>
          <a:prstGeom prst="rect">
            <a:avLst/>
          </a:prstGeom>
        </p:spPr>
      </p:pic>
      <p:sp>
        <p:nvSpPr>
          <p:cNvPr id="10" name="TextBox 9"/>
          <p:cNvSpPr txBox="1"/>
          <p:nvPr/>
        </p:nvSpPr>
        <p:spPr>
          <a:xfrm>
            <a:off x="438304" y="5941391"/>
            <a:ext cx="3877315" cy="338554"/>
          </a:xfrm>
          <a:prstGeom prst="rect">
            <a:avLst/>
          </a:prstGeom>
          <a:noFill/>
        </p:spPr>
        <p:txBody>
          <a:bodyPr wrap="square" rtlCol="0">
            <a:spAutoFit/>
          </a:bodyPr>
          <a:lstStyle/>
          <a:p>
            <a:r>
              <a:rPr lang="en-US" sz="800" dirty="0" smtClean="0"/>
              <a:t>Retrieved on March 1, </a:t>
            </a:r>
            <a:r>
              <a:rPr lang="en-US" sz="800" dirty="0"/>
              <a:t>2014 from http://</a:t>
            </a:r>
            <a:r>
              <a:rPr lang="en-US" sz="800" dirty="0" err="1"/>
              <a:t>www.marketingpilgrim.com</a:t>
            </a:r>
            <a:r>
              <a:rPr lang="en-US" sz="800" dirty="0"/>
              <a:t>/</a:t>
            </a:r>
            <a:r>
              <a:rPr lang="en-US" sz="800" dirty="0" err="1"/>
              <a:t>wp</a:t>
            </a:r>
            <a:r>
              <a:rPr lang="en-US" sz="800" dirty="0"/>
              <a:t>-content/uploads/2011/10/shutterstock_48407311.jpg</a:t>
            </a:r>
          </a:p>
        </p:txBody>
      </p:sp>
    </p:spTree>
    <p:extLst>
      <p:ext uri="{BB962C8B-B14F-4D97-AF65-F5344CB8AC3E}">
        <p14:creationId xmlns:p14="http://schemas.microsoft.com/office/powerpoint/2010/main" val="28576232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Immigration</a:t>
            </a:r>
          </a:p>
        </p:txBody>
      </p:sp>
      <p:sp>
        <p:nvSpPr>
          <p:cNvPr id="3" name="Text Placeholder 2"/>
          <p:cNvSpPr>
            <a:spLocks noGrp="1"/>
          </p:cNvSpPr>
          <p:nvPr>
            <p:ph type="body" idx="1"/>
          </p:nvPr>
        </p:nvSpPr>
        <p:spPr/>
        <p:txBody>
          <a:bodyPr/>
          <a:lstStyle/>
          <a:p>
            <a:r>
              <a:rPr lang="en-US" dirty="0" smtClean="0"/>
              <a:t>Emotional</a:t>
            </a:r>
            <a:endParaRPr lang="en-US" dirty="0"/>
          </a:p>
        </p:txBody>
      </p:sp>
      <p:sp>
        <p:nvSpPr>
          <p:cNvPr id="4" name="Content Placeholder 3"/>
          <p:cNvSpPr>
            <a:spLocks noGrp="1"/>
          </p:cNvSpPr>
          <p:nvPr>
            <p:ph sz="half" idx="2"/>
          </p:nvPr>
        </p:nvSpPr>
        <p:spPr>
          <a:xfrm>
            <a:off x="632301" y="2590800"/>
            <a:ext cx="3566160" cy="3726069"/>
          </a:xfrm>
        </p:spPr>
        <p:txBody>
          <a:bodyPr>
            <a:normAutofit/>
          </a:bodyPr>
          <a:lstStyle/>
          <a:p>
            <a:r>
              <a:rPr lang="en-US" sz="1800" dirty="0" smtClean="0"/>
              <a:t>people must take the risk of uprooting their families, from everything they have ever known to move to a new country</a:t>
            </a:r>
          </a:p>
          <a:p>
            <a:r>
              <a:rPr lang="en-US" sz="1800" dirty="0" smtClean="0"/>
              <a:t>language barriers</a:t>
            </a:r>
          </a:p>
          <a:p>
            <a:r>
              <a:rPr lang="en-US" sz="1800" dirty="0" smtClean="0"/>
              <a:t>foreign culture </a:t>
            </a:r>
          </a:p>
          <a:p>
            <a:r>
              <a:rPr lang="en-US" sz="1800" dirty="0" smtClean="0"/>
              <a:t>some return to their homeland because of the emotional strain</a:t>
            </a:r>
            <a:endParaRPr lang="en-US" sz="1800" dirty="0"/>
          </a:p>
        </p:txBody>
      </p:sp>
      <p:sp>
        <p:nvSpPr>
          <p:cNvPr id="5" name="Text Placeholder 4"/>
          <p:cNvSpPr>
            <a:spLocks noGrp="1"/>
          </p:cNvSpPr>
          <p:nvPr>
            <p:ph type="body" sz="quarter" idx="3"/>
          </p:nvPr>
        </p:nvSpPr>
        <p:spPr>
          <a:xfrm>
            <a:off x="4945539" y="1708990"/>
            <a:ext cx="3566160" cy="2001619"/>
          </a:xfrm>
        </p:spPr>
        <p:txBody>
          <a:bodyPr/>
          <a:lstStyle/>
          <a:p>
            <a:r>
              <a:rPr lang="en-US" sz="2000" dirty="0" smtClean="0"/>
              <a:t>Think first then share at your table group, if you or someone you know has experienced migration. What was this experience like?</a:t>
            </a:r>
            <a:endParaRPr lang="en-US" sz="2000" dirty="0"/>
          </a:p>
        </p:txBody>
      </p:sp>
      <p:pic>
        <p:nvPicPr>
          <p:cNvPr id="9" name="Content Placeholder 8" descr="Canada_immigration_graph.png"/>
          <p:cNvPicPr>
            <a:picLocks noGrp="1" noChangeAspect="1"/>
          </p:cNvPicPr>
          <p:nvPr>
            <p:ph sz="quarter" idx="4"/>
          </p:nvPr>
        </p:nvPicPr>
        <p:blipFill>
          <a:blip r:embed="rId3">
            <a:extLst>
              <a:ext uri="{28A0092B-C50C-407E-A947-70E740481C1C}">
                <a14:useLocalDpi xmlns:a14="http://schemas.microsoft.com/office/drawing/2010/main" val="0"/>
              </a:ext>
            </a:extLst>
          </a:blip>
          <a:srcRect t="-18586" b="-18586"/>
          <a:stretch>
            <a:fillRect/>
          </a:stretch>
        </p:blipFill>
        <p:spPr>
          <a:xfrm>
            <a:off x="4950937" y="3247639"/>
            <a:ext cx="3560762" cy="3334274"/>
          </a:xfrm>
        </p:spPr>
      </p:pic>
    </p:spTree>
    <p:extLst>
      <p:ext uri="{BB962C8B-B14F-4D97-AF65-F5344CB8AC3E}">
        <p14:creationId xmlns:p14="http://schemas.microsoft.com/office/powerpoint/2010/main" val="4635211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Tracking movement: positive/negative effects of GPS technology.</a:t>
            </a:r>
            <a:endParaRPr lang="en-US" sz="3600" dirty="0"/>
          </a:p>
        </p:txBody>
      </p:sp>
      <p:sp>
        <p:nvSpPr>
          <p:cNvPr id="3" name="Subtitle 2"/>
          <p:cNvSpPr>
            <a:spLocks noGrp="1"/>
          </p:cNvSpPr>
          <p:nvPr>
            <p:ph type="subTitle" idx="1"/>
          </p:nvPr>
        </p:nvSpPr>
        <p:spPr/>
        <p:txBody>
          <a:bodyPr>
            <a:normAutofit/>
          </a:bodyPr>
          <a:lstStyle/>
          <a:p>
            <a:r>
              <a:rPr lang="en-US" dirty="0" smtClean="0"/>
              <a:t>Let’s read the article together and discuss pros and cons of GPS technology. </a:t>
            </a:r>
            <a:endParaRPr lang="en-US" dirty="0"/>
          </a:p>
        </p:txBody>
      </p:sp>
      <p:pic>
        <p:nvPicPr>
          <p:cNvPr id="5" name="Picture Placeholder 4" descr="facebook-privacy-concerns.jpg"/>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9141" r="-29141"/>
          <a:stretch>
            <a:fillRect/>
          </a:stretch>
        </p:blipFill>
        <p:spPr>
          <a:xfrm>
            <a:off x="1067283" y="776356"/>
            <a:ext cx="6530629" cy="2357695"/>
          </a:xfrm>
        </p:spPr>
      </p:pic>
      <p:sp>
        <p:nvSpPr>
          <p:cNvPr id="6" name="TextBox 5"/>
          <p:cNvSpPr txBox="1"/>
          <p:nvPr/>
        </p:nvSpPr>
        <p:spPr>
          <a:xfrm>
            <a:off x="1954696" y="3211615"/>
            <a:ext cx="4734927" cy="230832"/>
          </a:xfrm>
          <a:prstGeom prst="rect">
            <a:avLst/>
          </a:prstGeom>
          <a:noFill/>
        </p:spPr>
        <p:txBody>
          <a:bodyPr wrap="none" rtlCol="0">
            <a:spAutoFit/>
          </a:bodyPr>
          <a:lstStyle/>
          <a:p>
            <a:r>
              <a:rPr lang="en-US" sz="900" dirty="0" smtClean="0"/>
              <a:t>Retrieved March 1, </a:t>
            </a:r>
            <a:r>
              <a:rPr lang="en-US" sz="900" dirty="0"/>
              <a:t>2014 from http://</a:t>
            </a:r>
            <a:r>
              <a:rPr lang="en-US" sz="900" dirty="0" err="1"/>
              <a:t>socialnewsdaily.com</a:t>
            </a:r>
            <a:r>
              <a:rPr lang="en-US" sz="900" dirty="0"/>
              <a:t>/social-media/page/29/</a:t>
            </a:r>
          </a:p>
        </p:txBody>
      </p:sp>
    </p:spTree>
    <p:extLst>
      <p:ext uri="{BB962C8B-B14F-4D97-AF65-F5344CB8AC3E}">
        <p14:creationId xmlns:p14="http://schemas.microsoft.com/office/powerpoint/2010/main" val="33323556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749</Words>
  <Application>Microsoft Macintosh PowerPoint</Application>
  <PresentationFormat>On-screen Show (4:3)</PresentationFormat>
  <Paragraphs>58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 World in Motion: Movement</vt:lpstr>
      <vt:lpstr>Minds On:</vt:lpstr>
      <vt:lpstr>Learning Goals:</vt:lpstr>
      <vt:lpstr>Action: Placemat activity</vt:lpstr>
      <vt:lpstr>Immigration</vt:lpstr>
      <vt:lpstr>Barriers to Immigration</vt:lpstr>
      <vt:lpstr>Barriers to Immigration</vt:lpstr>
      <vt:lpstr>Barriers to Immigration</vt:lpstr>
      <vt:lpstr>Tracking movement: positive/negative effects of GPS technology.</vt:lpstr>
      <vt:lpstr>Consolidation</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World in Motion: Movement</dc:title>
  <dc:creator>AGNIESZKA RUDNICKI</dc:creator>
  <cp:lastModifiedBy>AGNIESZKA RUDNICKI</cp:lastModifiedBy>
  <cp:revision>1</cp:revision>
  <dcterms:created xsi:type="dcterms:W3CDTF">2014-03-03T21:21:11Z</dcterms:created>
  <dcterms:modified xsi:type="dcterms:W3CDTF">2014-03-03T21:22:25Z</dcterms:modified>
</cp:coreProperties>
</file>