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5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49C1D-3383-DC4B-BDFD-E0B0FEBE56CA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46DF6-F5B8-954F-BA96-5307A3E4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interested in learning how this can be misleading I have a great</a:t>
            </a:r>
            <a:r>
              <a:rPr lang="en-US" baseline="0" dirty="0" smtClean="0"/>
              <a:t> article by David Suzuki which I can photocopy for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67EFB-8A40-5C49-83CF-DE5FFD3175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8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do you think decides</a:t>
            </a:r>
            <a:r>
              <a:rPr lang="en-US" baseline="0" dirty="0" smtClean="0"/>
              <a:t> which country is the best country to live in the 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67EFB-8A40-5C49-83CF-DE5FFD3175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5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1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1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2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8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8D85E-A012-7B46-9CF2-E86B49343C9D}" type="datetimeFigureOut">
              <a:rPr lang="en-US" smtClean="0"/>
              <a:t>2014-03-03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B327-9DAE-5442-8546-A5E5AB1A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Population Characteristics: How People Live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8 Geography Unit: Human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Fertility rates are higher in developing countries because: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Arial"/>
              <a:buChar char="•"/>
            </a:pPr>
            <a:r>
              <a:rPr lang="en-US" dirty="0"/>
              <a:t>Many parents will have a lot of children in the expectation that some will die because of the high infant mortality </a:t>
            </a:r>
            <a:r>
              <a:rPr lang="en-US" dirty="0" smtClean="0"/>
              <a:t>rate. </a:t>
            </a:r>
            <a:endParaRPr lang="en-US" dirty="0"/>
          </a:p>
          <a:p>
            <a:pPr algn="just">
              <a:buFont typeface="Arial"/>
              <a:buChar char="•"/>
            </a:pPr>
            <a:r>
              <a:rPr lang="en-US" dirty="0"/>
              <a:t>Large families can help in looking after the </a:t>
            </a:r>
            <a:r>
              <a:rPr lang="en-US" dirty="0" smtClean="0"/>
              <a:t>farm. </a:t>
            </a:r>
            <a:endParaRPr lang="en-US" dirty="0"/>
          </a:p>
          <a:p>
            <a:pPr algn="just">
              <a:buFont typeface="Arial"/>
              <a:buChar char="•"/>
            </a:pPr>
            <a:r>
              <a:rPr lang="en-US" dirty="0"/>
              <a:t>The children will be able to look after their parents if they become old or sick; there may not be a old age pension </a:t>
            </a:r>
            <a:r>
              <a:rPr lang="en-US" dirty="0" smtClean="0"/>
              <a:t>plan.</a:t>
            </a:r>
            <a:endParaRPr lang="en-US" dirty="0"/>
          </a:p>
          <a:p>
            <a:pPr algn="just">
              <a:buFont typeface="Arial"/>
              <a:buChar char="•"/>
            </a:pPr>
            <a:r>
              <a:rPr lang="en-US" dirty="0"/>
              <a:t>There may be a shortage of family planning facilities and </a:t>
            </a:r>
            <a:r>
              <a:rPr lang="en-US" dirty="0" smtClean="0"/>
              <a:t>advice. 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Why are there lower birth rates in developed countries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What do you think is the best family size?</a:t>
            </a:r>
          </a:p>
          <a:p>
            <a:r>
              <a:rPr lang="en-US" sz="3600" dirty="0" smtClean="0"/>
              <a:t>Think/ Pair/ Share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10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Fertility rates are </a:t>
            </a:r>
            <a:r>
              <a:rPr lang="en-US" sz="3200" dirty="0" smtClean="0"/>
              <a:t>lower in developed countries because: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expensive to look after large </a:t>
            </a:r>
            <a:r>
              <a:rPr lang="en-US" dirty="0" smtClean="0"/>
              <a:t>families. </a:t>
            </a:r>
            <a:endParaRPr lang="en-US" dirty="0"/>
          </a:p>
          <a:p>
            <a:r>
              <a:rPr lang="en-US" dirty="0"/>
              <a:t>More women prefer to concentrate on their </a:t>
            </a:r>
            <a:r>
              <a:rPr lang="en-US" dirty="0" smtClean="0"/>
              <a:t>careers. </a:t>
            </a:r>
            <a:endParaRPr lang="en-US" dirty="0"/>
          </a:p>
          <a:p>
            <a:r>
              <a:rPr lang="en-US" dirty="0"/>
              <a:t>Increasing sexual equality has meant women have more control over their own </a:t>
            </a:r>
            <a:r>
              <a:rPr lang="en-US" dirty="0" smtClean="0"/>
              <a:t>fertility. </a:t>
            </a:r>
            <a:endParaRPr lang="en-US" dirty="0"/>
          </a:p>
          <a:p>
            <a:r>
              <a:rPr lang="en-US" dirty="0"/>
              <a:t>There is a ready availability of contraception and family planning </a:t>
            </a:r>
            <a:r>
              <a:rPr lang="en-US" dirty="0" smtClean="0"/>
              <a:t>advice.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characteristic: death rate.</a:t>
            </a:r>
            <a:endParaRPr lang="en-US" dirty="0"/>
          </a:p>
        </p:txBody>
      </p:sp>
      <p:pic>
        <p:nvPicPr>
          <p:cNvPr id="5" name="Content Placeholder 4" descr="death rate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54" b="-3835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Death rate tells </a:t>
            </a:r>
            <a:r>
              <a:rPr lang="en-US" dirty="0"/>
              <a:t>us the number of people who die each year for every 1000 people in a </a:t>
            </a:r>
            <a:r>
              <a:rPr lang="en-US" dirty="0" smtClean="0"/>
              <a:t>country.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death rate in Canada is 7.8 per 1000 </a:t>
            </a:r>
            <a:r>
              <a:rPr lang="en-US" dirty="0" smtClean="0"/>
              <a:t>people </a:t>
            </a:r>
            <a:r>
              <a:rPr lang="en-US" dirty="0"/>
              <a:t>in one </a:t>
            </a:r>
            <a:r>
              <a:rPr lang="en-US" dirty="0" smtClean="0"/>
              <a:t>year.</a:t>
            </a:r>
            <a:endParaRPr lang="en-US" dirty="0"/>
          </a:p>
          <a:p>
            <a:r>
              <a:rPr lang="en-US" dirty="0"/>
              <a:t>The death rate in Uganda is 11.9 per 1000 </a:t>
            </a:r>
            <a:r>
              <a:rPr lang="en-US" dirty="0" smtClean="0"/>
              <a:t>people </a:t>
            </a:r>
            <a:r>
              <a:rPr lang="en-US" dirty="0"/>
              <a:t>in one </a:t>
            </a:r>
            <a:r>
              <a:rPr lang="en-US" dirty="0" smtClean="0"/>
              <a:t>year.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compare: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/>
              <a:t>Why are death rates higher in developing countries?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Dirty, unreliable water supplies </a:t>
            </a:r>
          </a:p>
          <a:p>
            <a:r>
              <a:rPr lang="en-US" dirty="0"/>
              <a:t>Poor housing conditions </a:t>
            </a:r>
          </a:p>
          <a:p>
            <a:r>
              <a:rPr lang="en-US" dirty="0"/>
              <a:t>Poor access to medical services </a:t>
            </a:r>
          </a:p>
          <a:p>
            <a:r>
              <a:rPr lang="en-US" dirty="0"/>
              <a:t>Diets that are short in calories and/or protein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/>
              <a:t>Why do </a:t>
            </a:r>
            <a:r>
              <a:rPr lang="en-US" sz="2000" b="1" dirty="0" smtClean="0"/>
              <a:t>developed </a:t>
            </a:r>
            <a:r>
              <a:rPr lang="en-US" sz="2000" b="1" dirty="0"/>
              <a:t>countries have lower death rates?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Good housing conditions </a:t>
            </a:r>
          </a:p>
          <a:p>
            <a:r>
              <a:rPr lang="en-US" dirty="0"/>
              <a:t>Safe water supplies </a:t>
            </a:r>
          </a:p>
          <a:p>
            <a:r>
              <a:rPr lang="en-US" dirty="0"/>
              <a:t>More than enough food to eat </a:t>
            </a:r>
          </a:p>
          <a:p>
            <a:r>
              <a:rPr lang="en-US" dirty="0"/>
              <a:t>Advanced medical services which are easy to access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up or going down?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reason country’s population changes is that people are born and die each year.</a:t>
            </a:r>
          </a:p>
          <a:p>
            <a:r>
              <a:rPr lang="en-US" dirty="0" smtClean="0"/>
              <a:t>If the number of births is higher than the number of deaths, the population will go up.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the  population goes up because the birth rate is higher than the death rate it is called  a natural increase.</a:t>
            </a:r>
          </a:p>
          <a:p>
            <a:r>
              <a:rPr lang="en-US" dirty="0" smtClean="0"/>
              <a:t>When birth rates are lower than the death rate, country’s population will go down. Italy, Germany and Japan all have decreasing populations.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characteristic</a:t>
            </a:r>
            <a:r>
              <a:rPr lang="en-US" dirty="0" smtClean="0"/>
              <a:t>: literacy rate.</a:t>
            </a:r>
            <a:endParaRPr lang="en-US" dirty="0"/>
          </a:p>
        </p:txBody>
      </p:sp>
      <p:pic>
        <p:nvPicPr>
          <p:cNvPr id="5" name="Content Placeholder 4" descr="stackbooks46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449" b="-34449"/>
          <a:stretch>
            <a:fillRect/>
          </a:stretch>
        </p:blipFill>
        <p:spPr>
          <a:xfrm>
            <a:off x="900113" y="2147888"/>
            <a:ext cx="3565525" cy="3927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measure of the population over 15 years of age who can read and write. </a:t>
            </a:r>
          </a:p>
          <a:p>
            <a:r>
              <a:rPr lang="en-US" dirty="0" smtClean="0"/>
              <a:t>Literacy </a:t>
            </a:r>
            <a:r>
              <a:rPr lang="en-US" dirty="0"/>
              <a:t>rates are usually measured in percentages. It tells us how much of a population can read and write.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rate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Literacy rates are important because they can indicate the education level the population is at. </a:t>
            </a:r>
          </a:p>
          <a:p>
            <a:r>
              <a:rPr lang="en-US" dirty="0"/>
              <a:t>High literacy levels predict better careers or potentially higher paying careers.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Per capita income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dirty="0"/>
              <a:t>Average amount of money earned by each person in a country for one </a:t>
            </a:r>
            <a:r>
              <a:rPr lang="en-US" dirty="0" smtClean="0"/>
              <a:t>year. </a:t>
            </a: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dirty="0"/>
              <a:t>It is usually measured in American </a:t>
            </a:r>
            <a:r>
              <a:rPr lang="en-US" dirty="0" smtClean="0"/>
              <a:t>dollars. </a:t>
            </a: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dirty="0" smtClean="0"/>
              <a:t>Higher literacy rates in a country mean higher per capita income.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earnings by education copy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1" r="-20831"/>
          <a:stretch>
            <a:fillRect/>
          </a:stretch>
        </p:blipFill>
        <p:spPr>
          <a:xfrm>
            <a:off x="356347" y="331693"/>
            <a:ext cx="8421624" cy="49395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Let’s look at the earning power of education in Canada.</a:t>
            </a:r>
          </a:p>
          <a:p>
            <a:r>
              <a:rPr lang="en-US" sz="2400" b="1" dirty="0" smtClean="0"/>
              <a:t>What can you infer from the graphs?</a:t>
            </a:r>
          </a:p>
        </p:txBody>
      </p:sp>
    </p:spTree>
    <p:extLst>
      <p:ext uri="{BB962C8B-B14F-4D97-AF65-F5344CB8AC3E}">
        <p14:creationId xmlns:p14="http://schemas.microsoft.com/office/powerpoint/2010/main" val="2963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06E94"/>
                </a:solidFill>
              </a:rPr>
              <a:t>Gross Domestic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GDP</a:t>
            </a:r>
            <a:r>
              <a:rPr lang="en-US" dirty="0" smtClean="0"/>
              <a:t> is another statistic often used to measure quality of life.</a:t>
            </a:r>
          </a:p>
          <a:p>
            <a:r>
              <a:rPr lang="en-US" b="1" dirty="0" smtClean="0"/>
              <a:t>GDP per capita</a:t>
            </a:r>
            <a:r>
              <a:rPr lang="en-US" dirty="0" smtClean="0"/>
              <a:t> is calculated by dividing the country’s total GDP by the number of people living in the country.</a:t>
            </a:r>
          </a:p>
          <a:p>
            <a:r>
              <a:rPr lang="en-US" dirty="0" smtClean="0"/>
              <a:t>Can be misleading, especially if there is a large income gap within the population.</a:t>
            </a:r>
          </a:p>
          <a:p>
            <a:r>
              <a:rPr lang="en-US" dirty="0" smtClean="0"/>
              <a:t>GDP per capita can be used to indicate the difference between developing and developed countries.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is a total </a:t>
            </a:r>
            <a:r>
              <a:rPr lang="en-US" sz="2400" dirty="0"/>
              <a:t>value of all goods and services produced in a year in a given country. </a:t>
            </a:r>
            <a:endParaRPr lang="en-US" sz="2400" dirty="0" smtClean="0"/>
          </a:p>
          <a:p>
            <a:r>
              <a:rPr lang="en-US" sz="2400" dirty="0">
                <a:solidFill>
                  <a:srgbClr val="506E94"/>
                </a:solidFill>
              </a:rPr>
              <a:t>Canada’s GDP: 1.34 Trillion Dollars</a:t>
            </a:r>
          </a:p>
          <a:p>
            <a:r>
              <a:rPr lang="en-US" sz="2400" dirty="0">
                <a:solidFill>
                  <a:srgbClr val="506E94"/>
                </a:solidFill>
              </a:rPr>
              <a:t>India’s GDP: 9 Billion Dollars</a:t>
            </a:r>
          </a:p>
          <a:p>
            <a:endParaRPr lang="en-US" sz="2400" dirty="0">
              <a:solidFill>
                <a:srgbClr val="506E9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characteristic: </a:t>
            </a:r>
            <a:r>
              <a:rPr lang="en-US" dirty="0" smtClean="0"/>
              <a:t>life expectancy.</a:t>
            </a:r>
            <a:endParaRPr lang="en-US" dirty="0"/>
          </a:p>
        </p:txBody>
      </p:sp>
      <p:pic>
        <p:nvPicPr>
          <p:cNvPr id="5" name="Content Placeholder 4" descr="time-warp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90" b="-619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Life expectancy is the </a:t>
            </a:r>
            <a:r>
              <a:rPr lang="en-US" dirty="0"/>
              <a:t>number of years that a baby born in a particular year can be expected to live under current conditions.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long life expectancy tells us that the population is living in conditions that support health.</a:t>
            </a:r>
          </a:p>
          <a:p>
            <a:r>
              <a:rPr lang="en-US" dirty="0" smtClean="0"/>
              <a:t>Health </a:t>
            </a:r>
            <a:r>
              <a:rPr lang="en-US" dirty="0"/>
              <a:t>care, food abundance, clean water – all contribute to a longer life expectancy. 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9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demography?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the study of human population: statistics of the area’s population relating to such aspects as age, sex, income and education.</a:t>
            </a:r>
          </a:p>
          <a:p>
            <a:r>
              <a:rPr lang="en-US" dirty="0" smtClean="0"/>
              <a:t>Demographers are scientists who study data on population and issues related to where and how people live.</a:t>
            </a:r>
          </a:p>
          <a:p>
            <a:r>
              <a:rPr lang="en-US" dirty="0" smtClean="0"/>
              <a:t>They are trying to understand why people live where they do and why some countries have population problems.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6E94"/>
                </a:solidFill>
              </a:rPr>
              <a:t>What is it?</a:t>
            </a:r>
            <a:endParaRPr lang="en-US" dirty="0">
              <a:solidFill>
                <a:srgbClr val="506E9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time it takes for a country’s population to double in number.</a:t>
            </a:r>
          </a:p>
          <a:p>
            <a:r>
              <a:rPr lang="en-US" dirty="0" smtClean="0"/>
              <a:t>The faster the population is growing, the shorter the amount of time it will take for the population to double. </a:t>
            </a:r>
            <a:r>
              <a:rPr lang="en-US" dirty="0"/>
              <a:t>W</a:t>
            </a:r>
            <a:r>
              <a:rPr lang="en-US" dirty="0" smtClean="0"/>
              <a:t>hat could be some of the problems faced by the people and government?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1988026"/>
            <a:ext cx="3566160" cy="40873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average doubling time for </a:t>
            </a:r>
            <a:r>
              <a:rPr lang="en-US" dirty="0" smtClean="0"/>
              <a:t>industrialized, more developed </a:t>
            </a:r>
            <a:r>
              <a:rPr lang="en-US" dirty="0"/>
              <a:t>countries is 500 </a:t>
            </a:r>
            <a:r>
              <a:rPr lang="en-US" dirty="0" smtClean="0"/>
              <a:t>years.</a:t>
            </a:r>
            <a:endParaRPr lang="en-US" dirty="0"/>
          </a:p>
          <a:p>
            <a:r>
              <a:rPr lang="en-US" dirty="0"/>
              <a:t>The average doubling time for less </a:t>
            </a:r>
            <a:r>
              <a:rPr lang="en-US" dirty="0" smtClean="0"/>
              <a:t>developing </a:t>
            </a:r>
            <a:r>
              <a:rPr lang="en-US" dirty="0"/>
              <a:t>countries is 37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It is important to know how fast population is growing so that government can plan for the future food, housing, health care, education,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you think is the best country to live in the world? Let’s make a list of top 10.</a:t>
            </a:r>
            <a:endParaRPr lang="en-US" sz="3200" dirty="0"/>
          </a:p>
        </p:txBody>
      </p:sp>
      <p:pic>
        <p:nvPicPr>
          <p:cNvPr id="4" name="Content Placeholder 3" descr="uae-5147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7" r="-5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38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decided?</a:t>
            </a:r>
            <a:endParaRPr lang="en-US" dirty="0"/>
          </a:p>
        </p:txBody>
      </p:sp>
      <p:pic>
        <p:nvPicPr>
          <p:cNvPr id="5" name="Content Placeholder 4" descr="Untitled copy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5" r="-7045"/>
          <a:stretch>
            <a:fillRect/>
          </a:stretch>
        </p:blipFill>
        <p:spPr/>
      </p:pic>
      <p:pic>
        <p:nvPicPr>
          <p:cNvPr id="6" name="Content Placeholder 5" descr="Human-Development-Index1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55" b="-27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923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billion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0"/>
          <a:stretch/>
        </p:blipFill>
        <p:spPr>
          <a:xfrm>
            <a:off x="192686" y="220892"/>
            <a:ext cx="8790092" cy="64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billion 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/>
          <a:stretch/>
        </p:blipFill>
        <p:spPr>
          <a:xfrm>
            <a:off x="167728" y="268111"/>
            <a:ext cx="8826758" cy="59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billion 3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6"/>
          <a:stretch/>
        </p:blipFill>
        <p:spPr>
          <a:xfrm>
            <a:off x="166706" y="183446"/>
            <a:ext cx="8808630" cy="63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billion 4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3"/>
          <a:stretch/>
        </p:blipFill>
        <p:spPr>
          <a:xfrm>
            <a:off x="208866" y="270000"/>
            <a:ext cx="8748822" cy="59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6E94"/>
                </a:solidFill>
              </a:rPr>
              <a:t>Homework:</a:t>
            </a:r>
            <a:endParaRPr lang="en-US" dirty="0">
              <a:solidFill>
                <a:srgbClr val="506E9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959751"/>
          </a:xfrm>
        </p:spPr>
        <p:txBody>
          <a:bodyPr>
            <a:noAutofit/>
          </a:bodyPr>
          <a:lstStyle/>
          <a:p>
            <a:r>
              <a:rPr lang="en-US" sz="3200" dirty="0" smtClean="0"/>
              <a:t>Textbook: read pg. 22-29</a:t>
            </a:r>
          </a:p>
          <a:p>
            <a:r>
              <a:rPr lang="en-US" sz="3200" dirty="0" smtClean="0"/>
              <a:t>+</a:t>
            </a:r>
          </a:p>
          <a:p>
            <a:r>
              <a:rPr lang="en-US" sz="3200" dirty="0" smtClean="0"/>
              <a:t>Take home quiz: due first class after </a:t>
            </a:r>
            <a:r>
              <a:rPr lang="en-US" sz="3200" smtClean="0"/>
              <a:t>March Break</a:t>
            </a:r>
            <a:r>
              <a:rPr lang="en-US" sz="3200"/>
              <a:t> </a:t>
            </a:r>
            <a:r>
              <a:rPr lang="en-US" sz="3200" smtClean="0">
                <a:sym typeface="Wingdings"/>
              </a:rPr>
              <a:t>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20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 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Look at the map of world population density on page 290. What patterns do you notice? Which parts of the world are uninhibited?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Think / Pair /Share</a:t>
            </a:r>
          </a:p>
          <a:p>
            <a:r>
              <a:rPr lang="en-US" sz="2400" dirty="0" smtClean="0"/>
              <a:t>Quick review from our last class:</a:t>
            </a:r>
          </a:p>
          <a:p>
            <a:r>
              <a:rPr lang="en-US" sz="2400" dirty="0" smtClean="0"/>
              <a:t>What are the 4 factors that affect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here people live? </a:t>
            </a:r>
            <a:endParaRPr lang="en-US" sz="2400" dirty="0"/>
          </a:p>
        </p:txBody>
      </p:sp>
      <p:pic>
        <p:nvPicPr>
          <p:cNvPr id="5" name="Picture 4" descr="world-population-density-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147888"/>
            <a:ext cx="4730750" cy="305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500" y="5429032"/>
            <a:ext cx="478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Now look at Figure 1.23 at page 20. What correlations can you see between water supply and population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learning to identify terms describing population characteristics such as birth rate, death rate, literacy rate and life expectancy.</a:t>
            </a:r>
          </a:p>
          <a:p>
            <a:r>
              <a:rPr lang="en-US" dirty="0" smtClean="0"/>
              <a:t>We are learning to </a:t>
            </a:r>
            <a:r>
              <a:rPr lang="en-US" dirty="0"/>
              <a:t>understand how </a:t>
            </a:r>
            <a:r>
              <a:rPr lang="en-US" dirty="0" smtClean="0"/>
              <a:t>to determine </a:t>
            </a:r>
            <a:r>
              <a:rPr lang="en-US" dirty="0"/>
              <a:t>quality of life using population characteristics. </a:t>
            </a:r>
          </a:p>
          <a:p>
            <a:r>
              <a:rPr lang="en-US" dirty="0" smtClean="0"/>
              <a:t>Social Goal: active listening, mutual respect and participation.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 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and write down 5 quality of life factors that YOU feel are important.</a:t>
            </a:r>
          </a:p>
          <a:p>
            <a:r>
              <a:rPr lang="en-US" dirty="0" smtClean="0"/>
              <a:t>Let’s popcorn your ideas and thinking!</a:t>
            </a:r>
          </a:p>
          <a:p>
            <a:r>
              <a:rPr lang="en-US" dirty="0" smtClean="0"/>
              <a:t>Let’s also review the definitions of developed and developing countries.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Life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of life is the amount of satisfaction we have with our lives, taking into account both material (e.g. money) and non-material wealth (e.g. education).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characteristics are factors  that tell us how a population is changing or how well people live in a country.</a:t>
            </a:r>
          </a:p>
          <a:p>
            <a:r>
              <a:rPr lang="en-US" dirty="0" smtClean="0"/>
              <a:t>Anyone who plans for the future: governments, corporations,  school systems, hospitals needs information about population characteristics.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What are Population Characteristics?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There </a:t>
            </a:r>
            <a:r>
              <a:rPr lang="en-US" sz="2400" dirty="0"/>
              <a:t>are many different population characteristics such as birth rates, death rates, literacy rates and life </a:t>
            </a:r>
            <a:r>
              <a:rPr lang="en-US" sz="2400" dirty="0" smtClean="0"/>
              <a:t>expectancy that determine quality of life.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9" name="Content Placeholder 8" descr="birth-rate-opporunity-00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r="22765"/>
          <a:stretch>
            <a:fillRect/>
          </a:stretch>
        </p:blipFill>
        <p:spPr>
          <a:xfrm>
            <a:off x="900113" y="2147888"/>
            <a:ext cx="3565525" cy="3927475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Birth rate tells </a:t>
            </a:r>
            <a:r>
              <a:rPr lang="en-US" dirty="0"/>
              <a:t>us the number </a:t>
            </a:r>
            <a:r>
              <a:rPr lang="en-US" dirty="0" smtClean="0"/>
              <a:t>of babies </a:t>
            </a:r>
            <a:r>
              <a:rPr lang="en-US" dirty="0"/>
              <a:t>who are born each year for every 1000 people in a </a:t>
            </a:r>
            <a:r>
              <a:rPr lang="en-US" dirty="0" smtClean="0"/>
              <a:t>country.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birth rate in Canada is 10 births per 1000 people in one year.</a:t>
            </a:r>
          </a:p>
          <a:p>
            <a:r>
              <a:rPr lang="en-US" dirty="0"/>
              <a:t>The birth rate in Uganda is 47 births per 1000 people in one year.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/>
              <a:t>Fertility </a:t>
            </a:r>
            <a:r>
              <a:rPr lang="en-US" dirty="0" smtClean="0"/>
              <a:t>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average number of babies born in a woman’s lifetime in the country.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 Canada, the fertility rate is 1.58 children born per woman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 Uganda, the fertility rate is 6.3 children born per woman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Why </a:t>
            </a:r>
            <a:r>
              <a:rPr lang="en-US" b="1" dirty="0"/>
              <a:t>are there higher fertility and birth rates in developing countries?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8" descr="birth-rate-opporunity-00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93" b="-41793"/>
          <a:stretch>
            <a:fillRect/>
          </a:stretch>
        </p:blipFill>
        <p:spPr>
          <a:xfrm>
            <a:off x="530225" y="2084292"/>
            <a:ext cx="3121596" cy="3438481"/>
          </a:xfr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1301</Words>
  <Application>Microsoft Macintosh PowerPoint</Application>
  <PresentationFormat>On-screen Show (4:3)</PresentationFormat>
  <Paragraphs>112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Population Characteristics: How People Live</vt:lpstr>
      <vt:lpstr>What is demography?</vt:lpstr>
      <vt:lpstr>Minds On:</vt:lpstr>
      <vt:lpstr>Learning Goals:</vt:lpstr>
      <vt:lpstr>Minds On activity</vt:lpstr>
      <vt:lpstr>Quality of Life definition </vt:lpstr>
      <vt:lpstr>Action:</vt:lpstr>
      <vt:lpstr> There are many different population characteristics such as birth rates, death rates, literacy rates and life expectancy that determine quality of life.  </vt:lpstr>
      <vt:lpstr>What is Fertility Rate?</vt:lpstr>
      <vt:lpstr>Fertility rates are higher in developing countries because:</vt:lpstr>
      <vt:lpstr>Fertility rates are lower in developed countries because:</vt:lpstr>
      <vt:lpstr>Population characteristic: death rate.</vt:lpstr>
      <vt:lpstr>Let’s compare:</vt:lpstr>
      <vt:lpstr>Going up or going down?</vt:lpstr>
      <vt:lpstr>Population characteristic: literacy rate.</vt:lpstr>
      <vt:lpstr>Literacy rate</vt:lpstr>
      <vt:lpstr>PowerPoint Presentation</vt:lpstr>
      <vt:lpstr>Gross Domestic Product</vt:lpstr>
      <vt:lpstr>Population characteristic: life expectancy.</vt:lpstr>
      <vt:lpstr>Doubling Time</vt:lpstr>
      <vt:lpstr>What do you think is the best country to live in the world? Let’s make a list of top 10.</vt:lpstr>
      <vt:lpstr>How is this decided?</vt:lpstr>
      <vt:lpstr>PowerPoint Presentation</vt:lpstr>
      <vt:lpstr>PowerPoint Presentation</vt:lpstr>
      <vt:lpstr>PowerPoint Presentation</vt:lpstr>
      <vt:lpstr>PowerPoint Presentation</vt:lpstr>
      <vt:lpstr>Homework: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Characteristics: How People Live</dc:title>
  <dc:creator>AGNIESZKA RUDNICKI</dc:creator>
  <cp:lastModifiedBy>AGNIESZKA RUDNICKI</cp:lastModifiedBy>
  <cp:revision>1</cp:revision>
  <dcterms:created xsi:type="dcterms:W3CDTF">2014-03-03T21:27:08Z</dcterms:created>
  <dcterms:modified xsi:type="dcterms:W3CDTF">2014-03-03T21:28:09Z</dcterms:modified>
</cp:coreProperties>
</file>